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55"/>
  </p:notesMasterIdLst>
  <p:handoutMasterIdLst>
    <p:handoutMasterId r:id="rId56"/>
  </p:handoutMasterIdLst>
  <p:sldIdLst>
    <p:sldId id="698" r:id="rId3"/>
    <p:sldId id="699" r:id="rId4"/>
    <p:sldId id="700" r:id="rId5"/>
    <p:sldId id="701" r:id="rId6"/>
    <p:sldId id="702" r:id="rId7"/>
    <p:sldId id="703" r:id="rId8"/>
    <p:sldId id="704" r:id="rId9"/>
    <p:sldId id="705" r:id="rId10"/>
    <p:sldId id="706" r:id="rId11"/>
    <p:sldId id="707" r:id="rId12"/>
    <p:sldId id="708" r:id="rId13"/>
    <p:sldId id="757" r:id="rId14"/>
    <p:sldId id="709" r:id="rId15"/>
    <p:sldId id="710" r:id="rId16"/>
    <p:sldId id="711" r:id="rId17"/>
    <p:sldId id="712" r:id="rId18"/>
    <p:sldId id="758" r:id="rId19"/>
    <p:sldId id="714" r:id="rId20"/>
    <p:sldId id="715" r:id="rId21"/>
    <p:sldId id="759" r:id="rId22"/>
    <p:sldId id="716" r:id="rId23"/>
    <p:sldId id="760" r:id="rId24"/>
    <p:sldId id="717" r:id="rId25"/>
    <p:sldId id="718" r:id="rId26"/>
    <p:sldId id="761" r:id="rId27"/>
    <p:sldId id="719" r:id="rId28"/>
    <p:sldId id="721" r:id="rId29"/>
    <p:sldId id="722" r:id="rId30"/>
    <p:sldId id="723" r:id="rId31"/>
    <p:sldId id="755" r:id="rId32"/>
    <p:sldId id="724" r:id="rId33"/>
    <p:sldId id="725" r:id="rId34"/>
    <p:sldId id="726" r:id="rId35"/>
    <p:sldId id="751" r:id="rId36"/>
    <p:sldId id="752" r:id="rId37"/>
    <p:sldId id="753" r:id="rId38"/>
    <p:sldId id="762" r:id="rId39"/>
    <p:sldId id="754" r:id="rId40"/>
    <p:sldId id="731" r:id="rId41"/>
    <p:sldId id="763" r:id="rId42"/>
    <p:sldId id="732" r:id="rId43"/>
    <p:sldId id="756" r:id="rId44"/>
    <p:sldId id="733" r:id="rId45"/>
    <p:sldId id="734" r:id="rId46"/>
    <p:sldId id="736" r:id="rId47"/>
    <p:sldId id="737" r:id="rId48"/>
    <p:sldId id="738" r:id="rId49"/>
    <p:sldId id="740" r:id="rId50"/>
    <p:sldId id="764" r:id="rId51"/>
    <p:sldId id="741" r:id="rId52"/>
    <p:sldId id="742" r:id="rId53"/>
    <p:sldId id="746" r:id="rId54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85821" autoAdjust="0"/>
  </p:normalViewPr>
  <p:slideViewPr>
    <p:cSldViewPr>
      <p:cViewPr varScale="1">
        <p:scale>
          <a:sx n="59" d="100"/>
          <a:sy n="59" d="100"/>
        </p:scale>
        <p:origin x="1488" y="27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6A6B0E86-3BC3-4078-B692-85C267921649}" type="datetimeFigureOut">
              <a:rPr lang="zh-CN" altLang="en-US"/>
              <a:pPr>
                <a:defRPr/>
              </a:pPr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AA3D732D-9A77-4565-A75F-558DDE2CA0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401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4A44898A-4688-47A2-9B73-ECC7A5A5765C}" type="datetimeFigureOut">
              <a:rPr lang="zh-CN" altLang="en-US"/>
              <a:pPr>
                <a:defRPr/>
              </a:pPr>
              <a:t>2022/5/30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6BFA45F7-742E-468A-9FF4-CE70EE21C7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9151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A45F7-742E-468A-9FF4-CE70EE21C77C}" type="slidenum">
              <a:rPr lang="zh-CN" altLang="en-US" smtClean="0"/>
              <a:pPr>
                <a:defRPr/>
              </a:pPr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32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456175153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92028148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13194409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17458242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51746-5BB2-4CAB-BDC3-AFDF9BAC94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8863627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40C91-4833-45F3-8275-9644FC852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599934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26B4E-28C9-4443-8C3E-E701D794D60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0356116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F774B-209A-4735-8C27-E99AC59D11C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705000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361AC-EA1E-4F59-AF8F-21EF83BFB54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6160042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E850C-26B5-4462-BC82-47C4CEA5F4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3481517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B4082-8F71-4BE4-8B4F-F43EEA90DC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5701581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29397410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DC4DC-EF4C-4CB3-A0C5-A4EA063CAA1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4763739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56BB4-0168-4FDF-9752-449B3E0B035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3296395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FA261-007E-4C9F-BE67-24204285AC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8422364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451AE-DB2D-42B3-9E38-E013D9937AA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8515426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5C311-0B97-41FF-B0AE-B4F8EE8B8FF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9575902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C13F1-DCA5-49D4-8230-2AC534C4B6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7440172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89244-D126-49F8-87BB-F8AC16F1E0E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8721795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64290714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18782841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5030333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68102532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146242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18131073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84253718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zh-CN" altLang="en-US" sz="2400" b="0">
              <a:solidFill>
                <a:schemeClr val="tx1"/>
              </a:solidFill>
            </a:endParaRP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040D97E-AF6D-4C76-A58A-289C39A8BD0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9.xml"/><Relationship Id="rId6" Type="http://schemas.openxmlformats.org/officeDocument/2006/relationships/slide" Target="slide18.xml"/><Relationship Id="rId5" Type="http://schemas.openxmlformats.org/officeDocument/2006/relationships/slide" Target="slide16.xml"/><Relationship Id="rId4" Type="http://schemas.openxmlformats.org/officeDocument/2006/relationships/slide" Target="slide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8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2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0" y="1268413"/>
            <a:ext cx="8964613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charset="0"/>
                <a:cs typeface="Times New Roman" pitchFamily="18" charset="0"/>
              </a:rPr>
              <a:t>CHAPTER 8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Software Maintenance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21550" y="27865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“变”的根源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76250" y="1719263"/>
            <a:ext cx="88392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New </a:t>
            </a:r>
            <a:r>
              <a:rPr lang="en-US" altLang="zh-CN" sz="2400" dirty="0">
                <a:solidFill>
                  <a:srgbClr val="FF0066"/>
                </a:solidFill>
              </a:rPr>
              <a:t>business</a:t>
            </a:r>
            <a:r>
              <a:rPr lang="en-US" altLang="zh-CN" sz="2400" dirty="0">
                <a:solidFill>
                  <a:schemeClr val="tx1"/>
                </a:solidFill>
              </a:rPr>
              <a:t> or market conditions which cause changes in product requirements or business rules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New </a:t>
            </a:r>
            <a:r>
              <a:rPr lang="en-US" altLang="zh-CN" sz="2400" dirty="0">
                <a:solidFill>
                  <a:srgbClr val="FF0066"/>
                </a:solidFill>
              </a:rPr>
              <a:t>customer</a:t>
            </a:r>
            <a:r>
              <a:rPr lang="en-US" altLang="zh-CN" sz="2400" dirty="0">
                <a:solidFill>
                  <a:schemeClr val="tx1"/>
                </a:solidFill>
              </a:rPr>
              <a:t> needs that demand modification of data, functionality or services delivered by the system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 err="1">
                <a:solidFill>
                  <a:srgbClr val="FF0066"/>
                </a:solidFill>
              </a:rPr>
              <a:t>Reorganisation</a:t>
            </a:r>
            <a:r>
              <a:rPr lang="en-US" altLang="zh-CN" sz="2400" dirty="0">
                <a:solidFill>
                  <a:schemeClr val="tx1"/>
                </a:solidFill>
              </a:rPr>
              <a:t> and/or business downsizing that changes priorities and </a:t>
            </a:r>
            <a:r>
              <a:rPr lang="en-US" altLang="zh-CN" sz="2400" dirty="0">
                <a:solidFill>
                  <a:srgbClr val="FF0066"/>
                </a:solidFill>
              </a:rPr>
              <a:t>team</a:t>
            </a:r>
            <a:r>
              <a:rPr lang="en-US" altLang="zh-CN" sz="2400" dirty="0">
                <a:solidFill>
                  <a:schemeClr val="tx1"/>
                </a:solidFill>
              </a:rPr>
              <a:t> structures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rgbClr val="FF0066"/>
                </a:solidFill>
              </a:rPr>
              <a:t>Budgetary</a:t>
            </a:r>
            <a:r>
              <a:rPr lang="en-US" altLang="zh-CN" sz="2400" dirty="0">
                <a:solidFill>
                  <a:schemeClr val="tx1"/>
                </a:solidFill>
              </a:rPr>
              <a:t> or </a:t>
            </a:r>
            <a:r>
              <a:rPr lang="en-US" altLang="zh-CN" sz="2400" dirty="0"/>
              <a:t>schedulin</a:t>
            </a:r>
            <a:r>
              <a:rPr lang="en-US" altLang="zh-CN" sz="2400" dirty="0">
                <a:solidFill>
                  <a:schemeClr val="tx1"/>
                </a:solidFill>
              </a:rPr>
              <a:t>g constraints that cause a redefinition of the system</a:t>
            </a: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90010" y="638690"/>
            <a:ext cx="77724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 eaLnBrk="0" hangingPunct="0"/>
            <a:r>
              <a:rPr lang="en-GB" altLang="zh-CN" sz="4000" dirty="0">
                <a:solidFill>
                  <a:srgbClr val="0000FF"/>
                </a:solidFill>
                <a:cs typeface="Times New Roman" pitchFamily="18" charset="0"/>
              </a:rPr>
              <a:t>Software change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90010" y="1808163"/>
            <a:ext cx="8653990" cy="423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GB" altLang="zh-CN" sz="2400" dirty="0">
                <a:solidFill>
                  <a:schemeClr val="tx1"/>
                </a:solidFill>
              </a:rPr>
              <a:t>New requirements emerge when the software is used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GB" altLang="zh-CN" sz="2400" dirty="0">
                <a:solidFill>
                  <a:schemeClr val="tx1"/>
                </a:solidFill>
              </a:rPr>
              <a:t>Errors must be repaired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GB" altLang="zh-CN" sz="2400" dirty="0">
                <a:solidFill>
                  <a:schemeClr val="tx1"/>
                </a:solidFill>
              </a:rPr>
              <a:t>New equipment must be accommodated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GB" altLang="zh-CN" sz="2400" dirty="0">
                <a:solidFill>
                  <a:schemeClr val="tx1"/>
                </a:solidFill>
              </a:rPr>
              <a:t>The performance or reliability may have to be improved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MOST CHANGES ARE JUSTIFIED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ü"/>
            </a:pPr>
            <a:r>
              <a:rPr lang="en-GB" altLang="zh-CN" sz="2400" dirty="0">
                <a:solidFill>
                  <a:schemeClr val="tx1"/>
                </a:solidFill>
              </a:rPr>
              <a:t>A key problem for organisations is implementing and managing change to their legacy systems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613175" y="376985"/>
            <a:ext cx="5038945" cy="6667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软件变化原因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11560" y="1898830"/>
            <a:ext cx="3836987" cy="525462"/>
          </a:xfrm>
          <a:prstGeom prst="rect">
            <a:avLst/>
          </a:prstGeom>
          <a:solidFill>
            <a:srgbClr val="6666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80000" tIns="108000" rIns="180000" bIns="10800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kumimoji="0" lang="zh-CN" altLang="en-US" sz="2000">
                <a:solidFill>
                  <a:schemeClr val="bg1"/>
                </a:solidFill>
                <a:latin typeface="微软雅黑" panose="020B0503020204020204" pitchFamily="34" charset="-122"/>
              </a:rPr>
              <a:t>软件的变化是不可避免的</a:t>
            </a:r>
            <a:endParaRPr kumimoji="0" lang="en-US" altLang="zh-CN" sz="200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6672" y="2618910"/>
            <a:ext cx="6756400" cy="290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274638" indent="-27463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42900" lvl="1" indent="-342900" algn="just">
              <a:spcBef>
                <a:spcPts val="15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b="0" dirty="0">
                <a:latin typeface="微软雅黑" panose="020B0503020204020204" pitchFamily="34" charset="-122"/>
              </a:rPr>
              <a:t>软件在使用过程中，新的需求不断出现</a:t>
            </a:r>
            <a:endParaRPr kumimoji="0" lang="en-US" altLang="zh-CN" sz="2000" b="0" dirty="0">
              <a:latin typeface="微软雅黑" panose="020B0503020204020204" pitchFamily="34" charset="-122"/>
            </a:endParaRPr>
          </a:p>
          <a:p>
            <a:pPr marL="342900" lvl="1" indent="-342900" algn="just">
              <a:spcBef>
                <a:spcPts val="15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b="0" dirty="0">
                <a:latin typeface="微软雅黑" panose="020B0503020204020204" pitchFamily="34" charset="-122"/>
              </a:rPr>
              <a:t>商业环境在不断地变化</a:t>
            </a:r>
            <a:endParaRPr kumimoji="0" lang="en-US" altLang="zh-CN" sz="2000" b="0" dirty="0">
              <a:latin typeface="微软雅黑" panose="020B0503020204020204" pitchFamily="34" charset="-122"/>
            </a:endParaRPr>
          </a:p>
          <a:p>
            <a:pPr marL="342900" lvl="1" indent="-342900" algn="just">
              <a:spcBef>
                <a:spcPts val="15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b="0" dirty="0">
                <a:latin typeface="微软雅黑" panose="020B0503020204020204" pitchFamily="34" charset="-122"/>
              </a:rPr>
              <a:t>业务逻辑在不断地变化</a:t>
            </a:r>
            <a:endParaRPr kumimoji="0" lang="en-US" altLang="zh-CN" sz="2000" b="0" dirty="0">
              <a:latin typeface="微软雅黑" panose="020B0503020204020204" pitchFamily="34" charset="-122"/>
            </a:endParaRPr>
          </a:p>
          <a:p>
            <a:pPr marL="342900" lvl="1" indent="-342900" algn="just">
              <a:spcBef>
                <a:spcPts val="15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b="0" dirty="0">
                <a:latin typeface="微软雅黑" panose="020B0503020204020204" pitchFamily="34" charset="-122"/>
              </a:rPr>
              <a:t>软件中的缺陷需要进行修复</a:t>
            </a:r>
            <a:endParaRPr kumimoji="0" lang="en-US" altLang="zh-CN" sz="2000" b="0" dirty="0">
              <a:latin typeface="微软雅黑" panose="020B0503020204020204" pitchFamily="34" charset="-122"/>
            </a:endParaRPr>
          </a:p>
          <a:p>
            <a:pPr marL="342900" lvl="1" indent="-342900" algn="just">
              <a:spcBef>
                <a:spcPts val="15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b="0" dirty="0">
                <a:latin typeface="微软雅黑" panose="020B0503020204020204" pitchFamily="34" charset="-122"/>
              </a:rPr>
              <a:t>计算机硬件和软件环境的升级需要更新现有的系统</a:t>
            </a:r>
            <a:endParaRPr kumimoji="0" lang="en-US" altLang="zh-CN" sz="2000" b="0" dirty="0">
              <a:latin typeface="微软雅黑" panose="020B0503020204020204" pitchFamily="34" charset="-122"/>
            </a:endParaRPr>
          </a:p>
          <a:p>
            <a:pPr marL="342900" lvl="1" indent="-342900" algn="just">
              <a:spcBef>
                <a:spcPts val="15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b="0" dirty="0">
                <a:latin typeface="微软雅黑" panose="020B0503020204020204" pitchFamily="34" charset="-122"/>
              </a:rPr>
              <a:t>软件的性能和可靠性需要进一步改进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1560" y="5696379"/>
            <a:ext cx="853244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l">
              <a:spcBef>
                <a:spcPts val="1200"/>
              </a:spcBef>
            </a:pPr>
            <a:r>
              <a:rPr kumimoji="0" lang="zh-CN" altLang="en-US" sz="28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关键：</a:t>
            </a:r>
            <a:endParaRPr kumimoji="0" lang="en-US" altLang="zh-CN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1200"/>
              </a:spcBef>
            </a:pPr>
            <a:r>
              <a:rPr kumimoji="0" lang="zh-CN" altLang="en-US" sz="2800" dirty="0">
                <a:solidFill>
                  <a:srgbClr val="00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采取适当的策略，有效地实施和管理软件的变化！</a:t>
            </a:r>
            <a:endParaRPr kumimoji="0" lang="en-US" altLang="zh-CN" sz="2800" dirty="0">
              <a:solidFill>
                <a:srgbClr val="00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435710"/>
      </p:ext>
    </p:extLst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34988" y="1628775"/>
            <a:ext cx="8609011" cy="508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0" tIns="44623" rIns="90840" bIns="44623"/>
          <a:lstStyle/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GB" altLang="zh-CN" sz="2400" dirty="0">
                <a:solidFill>
                  <a:schemeClr val="tx1"/>
                </a:solidFill>
              </a:rPr>
              <a:t>The system requirements are likely to change while the system is being developed because the environment is changing. Therefore a delivered system won't meet its requirements!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GB" altLang="zh-CN" sz="2400" dirty="0">
                <a:solidFill>
                  <a:schemeClr val="tx1"/>
                </a:solidFill>
              </a:rPr>
              <a:t>Systems are tightly coupled with their environment. When a system is installed in an environment it changes that environment and therefore changes the system requirements.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0066"/>
              </a:buClr>
              <a:buFont typeface="Wingdings" pitchFamily="2" charset="2"/>
              <a:buChar char="l"/>
            </a:pPr>
            <a:r>
              <a:rPr lang="en-GB" altLang="zh-CN" sz="2400" dirty="0">
                <a:solidFill>
                  <a:schemeClr val="tx1"/>
                </a:solidFill>
              </a:rPr>
              <a:t>Systems MUST be maintained therefore if they are to remain useful in an environment</a:t>
            </a:r>
            <a:r>
              <a:rPr lang="en-US" altLang="zh-CN" sz="2400" dirty="0">
                <a:solidFill>
                  <a:schemeClr val="tx1"/>
                </a:solidFill>
              </a:rPr>
              <a:t>.</a:t>
            </a:r>
            <a:endParaRPr lang="en-GB" altLang="zh-CN" sz="2400" dirty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4988" y="323655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0" tIns="44623" rIns="90840" bIns="44623" anchor="b"/>
          <a:lstStyle/>
          <a:p>
            <a:pPr algn="l" eaLnBrk="0" hangingPunct="0"/>
            <a:r>
              <a:rPr lang="en-GB" altLang="zh-CN" sz="4000" dirty="0">
                <a:solidFill>
                  <a:srgbClr val="0000FF"/>
                </a:solidFill>
                <a:cs typeface="Times New Roman" pitchFamily="18" charset="0"/>
              </a:rPr>
              <a:t>Maintenance is inevitable</a:t>
            </a: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66555" y="323850"/>
            <a:ext cx="7162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Types of Maintenance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66554" y="1943850"/>
            <a:ext cx="8577445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Commonly divided into four main categories</a:t>
            </a:r>
          </a:p>
          <a:p>
            <a:pPr marL="908050" lvl="1" indent="-436563" algn="l" eaLnBrk="0" hangingPunct="0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800" dirty="0">
                <a:solidFill>
                  <a:schemeClr val="tx1"/>
                </a:solidFill>
              </a:rPr>
              <a:t>Corrective Maintenance</a:t>
            </a:r>
          </a:p>
          <a:p>
            <a:pPr marL="908050" lvl="1" indent="-436563" algn="l" eaLnBrk="0" hangingPunct="0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800" dirty="0">
                <a:solidFill>
                  <a:schemeClr val="tx1"/>
                </a:solidFill>
              </a:rPr>
              <a:t>Adaptive Maintenance</a:t>
            </a:r>
          </a:p>
          <a:p>
            <a:pPr marL="908050" lvl="1" indent="-436563" algn="l" eaLnBrk="0" hangingPunct="0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800" dirty="0">
                <a:solidFill>
                  <a:schemeClr val="tx1"/>
                </a:solidFill>
              </a:rPr>
              <a:t>Perfective Maintenance</a:t>
            </a:r>
          </a:p>
          <a:p>
            <a:pPr marL="908050" lvl="1" indent="-436563" algn="l" eaLnBrk="0" hangingPunct="0">
              <a:lnSpc>
                <a:spcPct val="150000"/>
              </a:lnSpc>
              <a:spcBef>
                <a:spcPts val="0"/>
              </a:spcBef>
              <a:buClr>
                <a:srgbClr val="FF0066"/>
              </a:buClr>
              <a:buSzPct val="70000"/>
              <a:buFont typeface="Wingdings" pitchFamily="2" charset="2"/>
              <a:buChar char="l"/>
            </a:pPr>
            <a:r>
              <a:rPr lang="en-US" altLang="zh-CN" sz="2800" dirty="0">
                <a:solidFill>
                  <a:schemeClr val="tx1"/>
                </a:solidFill>
              </a:rPr>
              <a:t>Preventative Maintenance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ChangeArrowheads="1"/>
          </p:cNvSpPr>
          <p:nvPr/>
        </p:nvSpPr>
        <p:spPr bwMode="auto">
          <a:xfrm>
            <a:off x="625025" y="9863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维护种类</a:t>
            </a:r>
          </a:p>
        </p:txBody>
      </p:sp>
      <p:sp>
        <p:nvSpPr>
          <p:cNvPr id="362499" name="Rectangle 3"/>
          <p:cNvSpPr>
            <a:spLocks noChangeArrowheads="1"/>
          </p:cNvSpPr>
          <p:nvPr/>
        </p:nvSpPr>
        <p:spPr bwMode="auto">
          <a:xfrm>
            <a:off x="535014" y="1673225"/>
            <a:ext cx="860898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改正性维护</a:t>
            </a:r>
            <a:r>
              <a:rPr lang="zh-CN" altLang="en-US" sz="2400" dirty="0">
                <a:solidFill>
                  <a:srgbClr val="FF0066"/>
                </a:solidFill>
                <a:latin typeface="+mn-ea"/>
                <a:ea typeface="+mn-ea"/>
              </a:rPr>
              <a:t>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目的是识别和矫正功能错误、性能错误和实现上的错误。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适应性维护：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使软件适应于外界环境的改变而对软件所做的修改工作。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完善性维护：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为了扩充软件的功能或改善软件的性能对软件所做的改变。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latin typeface="+mn-ea"/>
                <a:ea typeface="+mn-ea"/>
              </a:rPr>
              <a:t>预防性维护：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为了以后更便于维护，或者为了改进可靠性，或者提供更好的基础便于将来提高性能而修改软件。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2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2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2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60575"/>
            <a:ext cx="8458200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494838" y="278650"/>
            <a:ext cx="8802687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0" tIns="44623" rIns="90840" bIns="44623" anchor="b"/>
          <a:lstStyle/>
          <a:p>
            <a:pPr algn="l" eaLnBrk="0" hangingPunct="0"/>
            <a:r>
              <a:rPr lang="en-GB" altLang="zh-CN" sz="4000" dirty="0">
                <a:solidFill>
                  <a:srgbClr val="0000FF"/>
                </a:solidFill>
                <a:cs typeface="Times New Roman" pitchFamily="18" charset="0"/>
              </a:rPr>
              <a:t>Distribution of maintenance effort</a:t>
            </a: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66738" y="368660"/>
            <a:ext cx="71628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改正性维护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578665" y="1846458"/>
            <a:ext cx="8178800" cy="46878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0" dirty="0"/>
              <a:t>什么是纠错性维护</a:t>
            </a:r>
            <a:r>
              <a:rPr lang="en-US" altLang="zh-CN" kern="0" dirty="0"/>
              <a:t>?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诊断和纠正软件中的错误或者缺陷</a:t>
            </a:r>
          </a:p>
          <a:p>
            <a:pPr>
              <a:lnSpc>
                <a:spcPct val="150000"/>
              </a:lnSpc>
            </a:pPr>
            <a:r>
              <a:rPr lang="zh-CN" altLang="en-US" kern="0" dirty="0"/>
              <a:t>起因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用户在使用软件过程中发现错误</a:t>
            </a:r>
          </a:p>
          <a:p>
            <a:pPr>
              <a:lnSpc>
                <a:spcPct val="150000"/>
              </a:lnSpc>
            </a:pPr>
            <a:r>
              <a:rPr lang="zh-CN" altLang="en-US" kern="0" dirty="0"/>
              <a:t>目的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改正软件系统中潜藏的错误</a:t>
            </a:r>
          </a:p>
        </p:txBody>
      </p:sp>
    </p:spTree>
    <p:extLst>
      <p:ext uri="{BB962C8B-B14F-4D97-AF65-F5344CB8AC3E}">
        <p14:creationId xmlns:p14="http://schemas.microsoft.com/office/powerpoint/2010/main" val="3185694100"/>
      </p:ext>
    </p:extLst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66738" y="368660"/>
            <a:ext cx="71628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改正性维护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58570" y="1710720"/>
            <a:ext cx="851393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Focused on fixing failures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Is a reactive process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failures and their associated faults generally need to be corrected either immediately or in the near future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改错的成本不同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Coding - usually relatively cheap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Design - more expensive as they may require changes to several program components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Requirements - most expensive - may require extensive system redesign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Requirements and Design are the source of approximately 80% of failures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628800"/>
            <a:ext cx="9297526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Fixing a fault has a 20 to 50% chance of introducing another fault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Reasons for new faults include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the ripple effect, where a change in one area may cause changes in seemingly unrelated areas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Person who makes the repair is generally not the person who wrote the code or designed the system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Two types of corrective maintenance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rgbClr val="0000FF"/>
                </a:solidFill>
              </a:rPr>
              <a:t>Emergency Repairs</a:t>
            </a:r>
            <a:r>
              <a:rPr lang="en-US" altLang="zh-CN" sz="2400" dirty="0">
                <a:solidFill>
                  <a:schemeClr val="tx1"/>
                </a:solidFill>
              </a:rPr>
              <a:t> - short time frame, often a single program, failure needs to be repaired as soon as possible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rgbClr val="0000FF"/>
                </a:solidFill>
              </a:rPr>
              <a:t>Scheduled Repairs</a:t>
            </a:r>
            <a:r>
              <a:rPr lang="en-US" altLang="zh-CN" sz="2400" dirty="0">
                <a:solidFill>
                  <a:schemeClr val="tx1"/>
                </a:solidFill>
              </a:rPr>
              <a:t> -  failure doesn’t need immediate attention, re-examination of all emergency repairs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11188" y="413665"/>
            <a:ext cx="71628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改正性维护</a:t>
            </a: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56565" y="548680"/>
            <a:ext cx="1638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Outline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28600" y="2819400"/>
            <a:ext cx="9144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pPr marL="469900" indent="-469900" algn="l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zh-CN" altLang="en-US" sz="3000" b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48335" y="1763713"/>
            <a:ext cx="88392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Concept of software maintenance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Types of software maintenance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Costs of software maintenance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Maintainability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Process of maintenance</a:t>
            </a:r>
            <a:endParaRPr lang="en-US" altLang="zh-CN" sz="3000" b="0" dirty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88655" y="1718810"/>
            <a:ext cx="8178800" cy="46878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0" dirty="0"/>
              <a:t>什么是适应性维护</a:t>
            </a:r>
            <a:r>
              <a:rPr lang="en-US" altLang="zh-CN" kern="0" dirty="0"/>
              <a:t>?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对软件进行改造以适应新的运行环境和平台</a:t>
            </a:r>
          </a:p>
          <a:p>
            <a:pPr>
              <a:lnSpc>
                <a:spcPct val="150000"/>
              </a:lnSpc>
            </a:pPr>
            <a:r>
              <a:rPr lang="zh-CN" altLang="en-US" kern="0" dirty="0"/>
              <a:t>原因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软件运行于环境</a:t>
            </a:r>
            <a:r>
              <a:rPr lang="en-US" altLang="zh-CN" kern="0" dirty="0">
                <a:latin typeface="楷体_GB2312"/>
                <a:ea typeface="楷体_GB2312"/>
              </a:rPr>
              <a:t>(</a:t>
            </a:r>
            <a:r>
              <a:rPr lang="zh-CN" altLang="en-US" kern="0" dirty="0">
                <a:latin typeface="楷体_GB2312"/>
                <a:ea typeface="楷体_GB2312"/>
              </a:rPr>
              <a:t>硬件、</a:t>
            </a:r>
            <a:r>
              <a:rPr lang="en-US" altLang="zh-CN" kern="0" dirty="0">
                <a:latin typeface="楷体_GB2312"/>
                <a:ea typeface="楷体_GB2312"/>
              </a:rPr>
              <a:t>OS</a:t>
            </a:r>
            <a:r>
              <a:rPr lang="zh-CN" altLang="en-US" kern="0" dirty="0">
                <a:latin typeface="楷体_GB2312"/>
                <a:ea typeface="楷体_GB2312"/>
              </a:rPr>
              <a:t>、网络等</a:t>
            </a:r>
            <a:r>
              <a:rPr lang="en-US" altLang="zh-CN" kern="0" dirty="0">
                <a:latin typeface="楷体_GB2312"/>
                <a:ea typeface="楷体_GB2312"/>
              </a:rPr>
              <a:t>)</a:t>
            </a:r>
            <a:r>
              <a:rPr lang="zh-CN" altLang="en-US" kern="0" dirty="0">
                <a:latin typeface="楷体_GB2312"/>
                <a:ea typeface="楷体_GB2312"/>
              </a:rPr>
              <a:t>之上</a:t>
            </a:r>
            <a:endParaRPr lang="en-US" altLang="zh-CN" kern="0" dirty="0">
              <a:latin typeface="楷体_GB2312"/>
              <a:ea typeface="楷体_GB2312"/>
            </a:endParaRP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软件服役时间较长，运行环境变化很快</a:t>
            </a:r>
          </a:p>
          <a:p>
            <a:pPr>
              <a:lnSpc>
                <a:spcPct val="150000"/>
              </a:lnSpc>
            </a:pPr>
            <a:r>
              <a:rPr lang="zh-CN" altLang="en-US" kern="0" dirty="0"/>
              <a:t>目的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适应环境变化和发展而对软件进行维护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11188" y="278650"/>
            <a:ext cx="7162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适应性维护</a:t>
            </a:r>
          </a:p>
        </p:txBody>
      </p:sp>
    </p:spTree>
    <p:extLst>
      <p:ext uri="{BB962C8B-B14F-4D97-AF65-F5344CB8AC3E}">
        <p14:creationId xmlns:p14="http://schemas.microsoft.com/office/powerpoint/2010/main" val="1241962280"/>
      </p:ext>
    </p:extLst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11188" y="278650"/>
            <a:ext cx="7162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适应性维护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21550" y="1898650"/>
            <a:ext cx="8622450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The evolution of the system to meet the needs of the user and the business.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Caused by</a:t>
            </a:r>
          </a:p>
          <a:p>
            <a:pPr marL="1304925" lvl="2" indent="-395288" algn="l" eaLnBrk="0" hangingPunct="0"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internal needs</a:t>
            </a:r>
          </a:p>
          <a:p>
            <a:pPr marL="1304925" lvl="2" indent="-395288" algn="l" eaLnBrk="0" hangingPunct="0"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external competition</a:t>
            </a:r>
          </a:p>
          <a:p>
            <a:pPr marL="1304925" lvl="2" indent="-395288" algn="l" eaLnBrk="0" hangingPunct="0"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external requirements e.g. changes in law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Essentially we are introducing new requirements to the system.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Therefore we should treat like a new development in our approach and methods.</a:t>
            </a: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04555" y="368660"/>
            <a:ext cx="716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完善性维护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533660" y="1718810"/>
            <a:ext cx="8178800" cy="46878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kern="0" dirty="0"/>
              <a:t>什么是完善性维护</a:t>
            </a:r>
            <a:r>
              <a:rPr lang="en-US" altLang="zh-CN" kern="0" dirty="0"/>
              <a:t>?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对软件进行改造以增加新功能、修改已有功能</a:t>
            </a:r>
          </a:p>
          <a:p>
            <a:pPr>
              <a:lnSpc>
                <a:spcPct val="150000"/>
              </a:lnSpc>
            </a:pPr>
            <a:r>
              <a:rPr lang="zh-CN" altLang="en-US" kern="0" dirty="0"/>
              <a:t>原因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用户要求增加新功能、建议修改已有功能或提出其他改进意见</a:t>
            </a:r>
          </a:p>
          <a:p>
            <a:pPr>
              <a:lnSpc>
                <a:spcPct val="150000"/>
              </a:lnSpc>
            </a:pPr>
            <a:r>
              <a:rPr lang="zh-CN" altLang="en-US" kern="0" dirty="0"/>
              <a:t>目的</a:t>
            </a:r>
          </a:p>
          <a:p>
            <a:pPr lvl="1">
              <a:lnSpc>
                <a:spcPct val="150000"/>
              </a:lnSpc>
            </a:pPr>
            <a:r>
              <a:rPr lang="zh-CN" altLang="en-US" kern="0" dirty="0">
                <a:latin typeface="楷体_GB2312"/>
                <a:ea typeface="楷体_GB2312"/>
              </a:rPr>
              <a:t>满足用户日益增长的各种需求</a:t>
            </a:r>
          </a:p>
        </p:txBody>
      </p:sp>
    </p:spTree>
    <p:extLst>
      <p:ext uri="{BB962C8B-B14F-4D97-AF65-F5344CB8AC3E}">
        <p14:creationId xmlns:p14="http://schemas.microsoft.com/office/powerpoint/2010/main" val="2088461611"/>
      </p:ext>
    </p:extLst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04555" y="368660"/>
            <a:ext cx="716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完善性维护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14544" y="1736598"/>
            <a:ext cx="8629455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Old proverb says “If it is not broken, don’t fix it”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Perfective maintenance ignores this ancient piece of wisdom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Is about improving the quality of a program that already works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Aim to achieve</a:t>
            </a:r>
          </a:p>
          <a:p>
            <a:pPr marL="1304925" lvl="2" indent="-395288" algn="l" eaLnBrk="0" hangingPunct="0"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reduced costs in using the system</a:t>
            </a:r>
          </a:p>
          <a:p>
            <a:pPr marL="1304925" lvl="2" indent="-395288" algn="l" eaLnBrk="0" hangingPunct="0"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increase maintainability of the system</a:t>
            </a:r>
          </a:p>
          <a:p>
            <a:pPr marL="1304925" lvl="2" indent="-395288" algn="l" eaLnBrk="0" hangingPunct="0">
              <a:spcBef>
                <a:spcPct val="20000"/>
              </a:spcBef>
              <a:buClr>
                <a:srgbClr val="FF0000"/>
              </a:buClr>
              <a:buSzPct val="6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more closely meet the users’ needs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66554" y="1616075"/>
            <a:ext cx="8577446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Includes all efforts to polish or refine the quality of the software or the documentation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Important that the potential benefits of the perfective maintenance outweigh</a:t>
            </a:r>
          </a:p>
          <a:p>
            <a:pPr marL="908050" lvl="1" indent="-436563" algn="l" eaLnBrk="0" hangingPunct="0">
              <a:lnSpc>
                <a:spcPct val="10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the costs of the maintenance </a:t>
            </a:r>
          </a:p>
          <a:p>
            <a:pPr marL="908050" lvl="1" indent="-436563" algn="l" eaLnBrk="0" hangingPunct="0">
              <a:lnSpc>
                <a:spcPct val="10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and the opportunity costs of improvements elsewhere or using the resources on new developments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Before performing perfective maintenance, one should go through an analysis process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Nevertheless, a little perfective maintenance can have dramatic effects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66555" y="413665"/>
            <a:ext cx="716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完善性维护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66738" y="413665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预防性维护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533660" y="1673805"/>
            <a:ext cx="8448830" cy="549061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kern="0" dirty="0"/>
              <a:t>什么是预防性维护</a:t>
            </a:r>
            <a:r>
              <a:rPr lang="en-US" altLang="zh-CN" kern="0" dirty="0"/>
              <a:t>?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zh-CN" altLang="en-US" kern="0" dirty="0">
                <a:latin typeface="楷体_GB2312"/>
                <a:ea typeface="楷体_GB2312"/>
              </a:rPr>
              <a:t>对软件的结构进行改造以便提高软件的可靠性和可维护性等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kern="0" dirty="0"/>
              <a:t>原因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zh-CN" altLang="en-US" kern="0" dirty="0">
                <a:latin typeface="楷体_GB2312"/>
                <a:ea typeface="楷体_GB2312"/>
              </a:rPr>
              <a:t>为改善软件系统的可维护性和可靠性，为以后的软件改进奠定基础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kern="0" dirty="0"/>
              <a:t>目的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zh-CN" altLang="en-US" kern="0" dirty="0">
                <a:latin typeface="楷体_GB2312"/>
                <a:ea typeface="楷体_GB2312"/>
              </a:rPr>
              <a:t>获取和改善软件结构</a:t>
            </a:r>
          </a:p>
        </p:txBody>
      </p:sp>
    </p:spTree>
    <p:extLst>
      <p:ext uri="{BB962C8B-B14F-4D97-AF65-F5344CB8AC3E}">
        <p14:creationId xmlns:p14="http://schemas.microsoft.com/office/powerpoint/2010/main" val="4013456375"/>
      </p:ext>
    </p:extLst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66738" y="413665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预防性维护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31540" y="1583795"/>
            <a:ext cx="891099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Can be seen as radical perfective maintenance or as an alternative to maintenance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More commonly known as Software Re-engineering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Taking a legacy system and converting its structure or converting to a new language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Old system starts as a specification for the new system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Common method now is known as wrappers where an entire system is placed in an OO wrapper and treated as one large object</a:t>
            </a: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66555" y="1763815"/>
            <a:ext cx="8532440" cy="504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Usually greater than development costs (2* to </a:t>
            </a:r>
            <a:br>
              <a:rPr lang="en-US" altLang="zh-CN" sz="2800" dirty="0">
                <a:solidFill>
                  <a:schemeClr val="tx1"/>
                </a:solidFill>
              </a:rPr>
            </a:br>
            <a:r>
              <a:rPr lang="en-US" altLang="zh-CN" sz="2800" dirty="0">
                <a:solidFill>
                  <a:schemeClr val="tx1"/>
                </a:solidFill>
              </a:rPr>
              <a:t>100* depending on the application).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Affected by both technical and non-technical </a:t>
            </a:r>
            <a:br>
              <a:rPr lang="en-US" altLang="zh-CN" sz="2800" dirty="0">
                <a:solidFill>
                  <a:schemeClr val="tx1"/>
                </a:solidFill>
              </a:rPr>
            </a:br>
            <a:r>
              <a:rPr lang="en-US" altLang="zh-CN" sz="2800" dirty="0">
                <a:solidFill>
                  <a:schemeClr val="tx1"/>
                </a:solidFill>
              </a:rPr>
              <a:t>factors.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Increases as software is maintained. </a:t>
            </a:r>
            <a:br>
              <a:rPr lang="en-US" altLang="zh-CN" sz="2800" dirty="0">
                <a:solidFill>
                  <a:schemeClr val="tx1"/>
                </a:solidFill>
              </a:rPr>
            </a:br>
            <a:r>
              <a:rPr lang="en-US" altLang="zh-CN" sz="2800" dirty="0">
                <a:solidFill>
                  <a:schemeClr val="tx1"/>
                </a:solidFill>
              </a:rPr>
              <a:t>Maintenance corrupts the software structure so </a:t>
            </a:r>
            <a:br>
              <a:rPr lang="en-US" altLang="zh-CN" sz="2800" dirty="0">
                <a:solidFill>
                  <a:schemeClr val="tx1"/>
                </a:solidFill>
              </a:rPr>
            </a:br>
            <a:r>
              <a:rPr lang="en-US" altLang="zh-CN" sz="2800" dirty="0">
                <a:solidFill>
                  <a:schemeClr val="tx1"/>
                </a:solidFill>
              </a:rPr>
              <a:t>makes further maintenance more difficult.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Ageing software can have high support costs </a:t>
            </a:r>
            <a:br>
              <a:rPr lang="en-US" altLang="zh-CN" sz="2800" dirty="0">
                <a:solidFill>
                  <a:schemeClr val="tx1"/>
                </a:solidFill>
              </a:rPr>
            </a:br>
            <a:r>
              <a:rPr lang="en-US" altLang="zh-CN" sz="2800" dirty="0">
                <a:solidFill>
                  <a:schemeClr val="tx1"/>
                </a:solidFill>
              </a:rPr>
              <a:t>(e.g. old languages, compilers etc.)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5015" y="458670"/>
            <a:ext cx="77724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维护成本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21550" y="458670"/>
            <a:ext cx="7162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The Cost of Maintenance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61925" y="1584325"/>
            <a:ext cx="91440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Ø"/>
            </a:pPr>
            <a:r>
              <a:rPr lang="zh-CN" altLang="en-US" sz="2400" dirty="0">
                <a:solidFill>
                  <a:schemeClr val="tx1"/>
                </a:solidFill>
              </a:rPr>
              <a:t>通常认为：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marL="1304925" lvl="2" indent="-395288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Requirements Definition		3%</a:t>
            </a:r>
          </a:p>
          <a:p>
            <a:pPr marL="1304925" lvl="2" indent="-395288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Preliminary Design		3%</a:t>
            </a:r>
          </a:p>
          <a:p>
            <a:pPr marL="1304925" lvl="2" indent="-395288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Detailed Design			5%</a:t>
            </a:r>
          </a:p>
          <a:p>
            <a:pPr marL="1304925" lvl="2" indent="-395288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Implementation			7%</a:t>
            </a:r>
          </a:p>
          <a:p>
            <a:pPr marL="1304925" lvl="2" indent="-395288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</a:rPr>
              <a:t>Testing				15%</a:t>
            </a:r>
          </a:p>
          <a:p>
            <a:pPr marL="1304925" lvl="2" indent="-395288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/>
              <a:t>Maintenance			67%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Ø"/>
            </a:pPr>
            <a:r>
              <a:rPr lang="en-US" altLang="zh-CN" sz="2400" dirty="0">
                <a:solidFill>
                  <a:schemeClr val="tx1"/>
                </a:solidFill>
              </a:rPr>
              <a:t>Another study found at least 50%of effort spent on maintenance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Ø"/>
            </a:pPr>
            <a:r>
              <a:rPr lang="en-US" altLang="zh-CN" sz="2400" dirty="0">
                <a:solidFill>
                  <a:schemeClr val="tx1"/>
                </a:solidFill>
              </a:rPr>
              <a:t>Another study found between 65% and 75%on maintenance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Ø"/>
            </a:pPr>
            <a:r>
              <a:rPr lang="en-US" altLang="zh-CN" sz="2400" dirty="0">
                <a:solidFill>
                  <a:schemeClr val="tx1"/>
                </a:solidFill>
              </a:rPr>
              <a:t>In embedded real-time systems, maintenance costs may be up to 4 times development costs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6597225" y="3609020"/>
            <a:ext cx="2835315" cy="157517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/>
            <a:r>
              <a:rPr lang="en-US" altLang="zh-CN" sz="2000" b="0" kern="0" dirty="0">
                <a:latin typeface="+mn-ea"/>
              </a:rPr>
              <a:t>70</a:t>
            </a:r>
            <a:r>
              <a:rPr lang="zh-CN" altLang="en-US" sz="2000" b="0" kern="0" dirty="0">
                <a:latin typeface="+mn-ea"/>
              </a:rPr>
              <a:t>年代 </a:t>
            </a:r>
            <a:r>
              <a:rPr lang="en-US" altLang="zh-CN" sz="2000" b="0" kern="0" dirty="0">
                <a:latin typeface="+mn-ea"/>
              </a:rPr>
              <a:t>(35</a:t>
            </a:r>
            <a:r>
              <a:rPr lang="zh-CN" altLang="en-US" sz="2000" b="0" kern="0" dirty="0">
                <a:latin typeface="+mn-ea"/>
              </a:rPr>
              <a:t>％</a:t>
            </a:r>
            <a:r>
              <a:rPr lang="en-US" altLang="zh-CN" sz="2000" b="0" kern="0" dirty="0">
                <a:latin typeface="+mn-ea"/>
              </a:rPr>
              <a:t>-40</a:t>
            </a:r>
            <a:r>
              <a:rPr lang="zh-CN" altLang="en-US" sz="2000" b="0" kern="0" dirty="0">
                <a:latin typeface="+mn-ea"/>
              </a:rPr>
              <a:t>％</a:t>
            </a:r>
            <a:r>
              <a:rPr lang="en-US" altLang="zh-CN" sz="2000" b="0" kern="0" dirty="0">
                <a:latin typeface="+mn-ea"/>
              </a:rPr>
              <a:t>)</a:t>
            </a:r>
          </a:p>
          <a:p>
            <a:pPr marL="0" lvl="1" indent="0"/>
            <a:r>
              <a:rPr lang="en-US" altLang="zh-CN" sz="2000" b="0" kern="0" dirty="0">
                <a:latin typeface="+mn-ea"/>
              </a:rPr>
              <a:t>80</a:t>
            </a:r>
            <a:r>
              <a:rPr lang="zh-CN" altLang="en-US" sz="2000" b="0" kern="0" dirty="0">
                <a:latin typeface="+mn-ea"/>
              </a:rPr>
              <a:t>年代 </a:t>
            </a:r>
            <a:r>
              <a:rPr lang="en-US" altLang="zh-CN" sz="2000" b="0" kern="0" dirty="0">
                <a:latin typeface="+mn-ea"/>
              </a:rPr>
              <a:t>(60</a:t>
            </a:r>
            <a:r>
              <a:rPr lang="zh-CN" altLang="en-US" sz="2000" b="0" kern="0" dirty="0">
                <a:latin typeface="+mn-ea"/>
              </a:rPr>
              <a:t>％左右</a:t>
            </a:r>
            <a:r>
              <a:rPr lang="en-US" altLang="zh-CN" sz="2000" b="0" kern="0" dirty="0">
                <a:latin typeface="+mn-ea"/>
              </a:rPr>
              <a:t>)</a:t>
            </a:r>
          </a:p>
          <a:p>
            <a:pPr marL="0" lvl="1" indent="0"/>
            <a:r>
              <a:rPr lang="en-US" altLang="zh-CN" sz="2000" b="0" kern="0" dirty="0">
                <a:latin typeface="+mn-ea"/>
              </a:rPr>
              <a:t>90</a:t>
            </a:r>
            <a:r>
              <a:rPr lang="zh-CN" altLang="en-US" sz="2000" b="0" kern="0" dirty="0">
                <a:latin typeface="+mn-ea"/>
              </a:rPr>
              <a:t>年代 </a:t>
            </a:r>
            <a:r>
              <a:rPr lang="en-US" altLang="zh-CN" sz="2000" b="0" kern="0" dirty="0">
                <a:latin typeface="+mn-ea"/>
              </a:rPr>
              <a:t>(75%</a:t>
            </a:r>
            <a:r>
              <a:rPr lang="zh-CN" altLang="en-US" sz="2000" b="0" kern="0" dirty="0">
                <a:latin typeface="+mn-ea"/>
              </a:rPr>
              <a:t>左右</a:t>
            </a:r>
            <a:r>
              <a:rPr lang="en-US" altLang="zh-CN" sz="2000" b="0" kern="0" dirty="0">
                <a:latin typeface="+mn-ea"/>
              </a:rPr>
              <a:t>)</a:t>
            </a:r>
          </a:p>
          <a:p>
            <a:pPr marL="0" lvl="1" indent="0"/>
            <a:r>
              <a:rPr lang="en-US" altLang="zh-CN" sz="2000" b="0" kern="0" dirty="0">
                <a:latin typeface="+mn-ea"/>
              </a:rPr>
              <a:t>21</a:t>
            </a:r>
            <a:r>
              <a:rPr lang="zh-CN" altLang="en-US" sz="2000" b="0" kern="0" dirty="0">
                <a:latin typeface="+mn-ea"/>
              </a:rPr>
              <a:t>世纪（</a:t>
            </a:r>
            <a:r>
              <a:rPr lang="en-US" altLang="zh-CN" sz="2000" b="0" kern="0" dirty="0">
                <a:latin typeface="+mn-ea"/>
              </a:rPr>
              <a:t>80%</a:t>
            </a:r>
            <a:r>
              <a:rPr lang="zh-CN" altLang="en-US" sz="2000" b="0" kern="0" dirty="0">
                <a:latin typeface="+mn-ea"/>
              </a:rPr>
              <a:t>左右）</a:t>
            </a:r>
            <a:endParaRPr lang="en-US" altLang="zh-CN" sz="2000" b="0" kern="0" dirty="0">
              <a:latin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39365" y="404813"/>
            <a:ext cx="8893175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Development/maintenance costs</a:t>
            </a:r>
          </a:p>
        </p:txBody>
      </p:sp>
      <p:pic>
        <p:nvPicPr>
          <p:cNvPr id="29699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93900"/>
            <a:ext cx="8847138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13565" y="1854200"/>
            <a:ext cx="851393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ko-KR" sz="2800" dirty="0">
                <a:solidFill>
                  <a:schemeClr val="tx1"/>
                </a:solidFill>
              </a:rPr>
              <a:t>Modifying a program after it has been put into use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Modifications or corrections made to a software system after it has been released to its customers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Changing a software system while it is in operation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</a:rPr>
              <a:t>Evolving a software system to adapt to changing business conditions and user needs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ko-KR" sz="2800" dirty="0">
                <a:solidFill>
                  <a:srgbClr val="FF0066"/>
                </a:solidFill>
              </a:rPr>
              <a:t>Managing the processes of system change</a:t>
            </a:r>
            <a:endParaRPr lang="en-US" altLang="zh-CN" sz="2800" dirty="0">
              <a:solidFill>
                <a:schemeClr val="tx1"/>
              </a:solidFill>
            </a:endParaRPr>
          </a:p>
        </p:txBody>
      </p:sp>
      <p:sp>
        <p:nvSpPr>
          <p:cNvPr id="351235" name="Rectangle 3"/>
          <p:cNvSpPr>
            <a:spLocks noChangeArrowheads="1"/>
          </p:cNvSpPr>
          <p:nvPr/>
        </p:nvSpPr>
        <p:spPr bwMode="auto">
          <a:xfrm>
            <a:off x="404350" y="503675"/>
            <a:ext cx="8893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 eaLnBrk="0" hangingPunct="0">
              <a:defRPr/>
            </a:pPr>
            <a:r>
              <a:rPr lang="zh-CN" altLang="en-US" sz="44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What is software maintenance ?</a:t>
            </a: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060575"/>
            <a:ext cx="8458200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4838" y="278650"/>
            <a:ext cx="8802687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0" tIns="44623" rIns="90840" bIns="44623" anchor="b"/>
          <a:lstStyle/>
          <a:p>
            <a:pPr algn="l" eaLnBrk="0" hangingPunct="0"/>
            <a:r>
              <a:rPr lang="en-GB" altLang="zh-CN" sz="4000" dirty="0">
                <a:solidFill>
                  <a:srgbClr val="0000FF"/>
                </a:solidFill>
                <a:cs typeface="Times New Roman" pitchFamily="18" charset="0"/>
              </a:rPr>
              <a:t>Distribution of maintenance effort</a:t>
            </a:r>
          </a:p>
        </p:txBody>
      </p:sp>
    </p:spTree>
    <p:extLst>
      <p:ext uri="{BB962C8B-B14F-4D97-AF65-F5344CB8AC3E}">
        <p14:creationId xmlns:p14="http://schemas.microsoft.com/office/powerpoint/2010/main" val="479263279"/>
      </p:ext>
    </p:extLst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219200" y="1933575"/>
            <a:ext cx="846138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4400" i="1">
                <a:solidFill>
                  <a:schemeClr val="tx1"/>
                </a:solidFill>
                <a:latin typeface="+mn-ea"/>
                <a:ea typeface="+mn-ea"/>
              </a:rPr>
              <a:t>M</a:t>
            </a:r>
            <a:endParaRPr lang="en-US" altLang="zh-CN" sz="440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424113" y="1933575"/>
            <a:ext cx="1995487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4800" i="1" dirty="0">
                <a:solidFill>
                  <a:schemeClr val="tx1"/>
                </a:solidFill>
                <a:latin typeface="+mn-ea"/>
                <a:ea typeface="+mn-ea"/>
              </a:rPr>
              <a:t>P</a:t>
            </a:r>
            <a:r>
              <a:rPr lang="en-US" altLang="zh-CN" sz="4800" dirty="0">
                <a:solidFill>
                  <a:schemeClr val="tx1"/>
                </a:solidFill>
                <a:latin typeface="+mn-ea"/>
                <a:ea typeface="+mn-ea"/>
              </a:rPr>
              <a:t>+</a:t>
            </a:r>
            <a:r>
              <a:rPr lang="en-US" altLang="zh-CN" sz="4800" i="1" dirty="0">
                <a:solidFill>
                  <a:schemeClr val="tx1"/>
                </a:solidFill>
                <a:latin typeface="+mn-ea"/>
                <a:ea typeface="+mn-ea"/>
              </a:rPr>
              <a:t>K</a:t>
            </a:r>
            <a:endParaRPr lang="en-US" altLang="zh-CN" sz="4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626895" y="1933575"/>
            <a:ext cx="457200" cy="76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4400" dirty="0">
                <a:solidFill>
                  <a:schemeClr val="tx1"/>
                </a:solidFill>
                <a:latin typeface="+mn-ea"/>
                <a:ea typeface="+mn-ea"/>
              </a:rPr>
              <a:t>e</a:t>
            </a:r>
            <a:endParaRPr lang="en-US" altLang="zh-CN" sz="32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966913" y="1995488"/>
            <a:ext cx="7747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4000">
                <a:solidFill>
                  <a:schemeClr val="tx1"/>
                </a:solidFill>
                <a:latin typeface="+mn-ea"/>
                <a:ea typeface="+mn-ea"/>
              </a:rPr>
              <a:t>=</a:t>
            </a:r>
            <a:endParaRPr lang="en-US" altLang="zh-CN" sz="320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941930" y="1828800"/>
            <a:ext cx="1993900" cy="58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en-US" altLang="zh-CN" sz="3200" i="1" dirty="0">
                <a:solidFill>
                  <a:schemeClr val="tx1"/>
                </a:solidFill>
                <a:latin typeface="+mn-ea"/>
                <a:ea typeface="+mn-ea"/>
              </a:rPr>
              <a:t>c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r>
              <a:rPr lang="en-US" altLang="zh-CN" sz="3200" i="1" dirty="0">
                <a:solidFill>
                  <a:schemeClr val="tx1"/>
                </a:solidFill>
                <a:latin typeface="+mn-ea"/>
                <a:ea typeface="+mn-ea"/>
              </a:rPr>
              <a:t>d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295400" y="3101975"/>
            <a:ext cx="70866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M</a:t>
            </a:r>
            <a:r>
              <a:rPr lang="en-US" altLang="zh-CN" sz="2800" i="1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: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维护工作总工作量</a:t>
            </a:r>
            <a:endParaRPr lang="zh-CN" altLang="en-US" sz="2800" i="1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P :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生产性工作量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K</a:t>
            </a:r>
            <a:r>
              <a:rPr lang="en-US" altLang="zh-CN" sz="2800" i="1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: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经验常数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altLang="zh-CN" sz="2800" i="1" dirty="0">
                <a:solidFill>
                  <a:schemeClr val="tx1"/>
                </a:solidFill>
                <a:latin typeface="+mn-ea"/>
                <a:ea typeface="+mn-ea"/>
              </a:rPr>
              <a:t>c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: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复杂度</a:t>
            </a:r>
          </a:p>
          <a:p>
            <a:pPr algn="l" eaLnBrk="0" hangingPunct="0">
              <a:lnSpc>
                <a:spcPct val="150000"/>
              </a:lnSpc>
            </a:pPr>
            <a:r>
              <a:rPr lang="en-US" altLang="zh-CN" sz="2800" i="1" dirty="0">
                <a:solidFill>
                  <a:schemeClr val="tx1"/>
                </a:solidFill>
                <a:latin typeface="+mn-ea"/>
                <a:ea typeface="+mn-ea"/>
              </a:rPr>
              <a:t>d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: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对该软件熟悉程度的度量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611560" y="413665"/>
            <a:ext cx="27320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维护的成本</a:t>
            </a: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49833" y="368660"/>
            <a:ext cx="869416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is Maintenance so Costly?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76544" y="1628800"/>
            <a:ext cx="8667455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Most software is between 10 and 15 years old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Much of that software is showing its age as it was created when program size and storage space were far more important factors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This has lead to inflexible designs, coding and documentation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Maintenance is usually done by inexperienced staff unfamiliar with the application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Developers don’t like maintenance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Changes often cause new faults in the system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Changes tend to degrade the structure of a program</a:t>
            </a:r>
          </a:p>
          <a:p>
            <a:pPr marL="469900" indent="-469900" algn="l" eaLnBrk="0" hangingPunct="0">
              <a:lnSpc>
                <a:spcPct val="115000"/>
              </a:lnSpc>
              <a:spcBef>
                <a:spcPct val="25000"/>
              </a:spcBef>
              <a:buClr>
                <a:srgbClr val="FF0066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Changes are often not documented</a:t>
            </a:r>
          </a:p>
        </p:txBody>
      </p: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66738" y="2786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为什么维护工作成本很高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1550" y="1583794"/>
            <a:ext cx="8622450" cy="527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(1)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成功的软件，生命周期较长，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10-15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(2)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难以跟踪软件版本的进化过程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软件的变化未在文档中反映出来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(3)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难以跟踪软件的创建过程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无文档或不全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(4)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开发者不喜欢维护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(5)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难以读懂他人程序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(6)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软件人员流动性大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(7)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设计时未考虑修改需要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修改困难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  <a:endParaRPr lang="en-US" altLang="zh-CN" sz="2400" i="1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(8)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维护工作无吸引力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缺乏成就感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(9)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维护可能引入新的错误！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altLang="zh-CN" sz="240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385763" y="278650"/>
            <a:ext cx="8839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3800" b="0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软件可维护性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566554" y="1898650"/>
            <a:ext cx="8501245" cy="486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609600" indent="-609600" algn="l" eaLnBrk="0" hangingPunct="0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latin typeface="+mn-ea"/>
                <a:ea typeface="+mn-ea"/>
              </a:rPr>
              <a:t>软件可维护性的定义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2800" b="0" dirty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软件可维护性是指软件被理解、改正、调整和改进的程度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55000"/>
              </a:spcBef>
              <a:buClr>
                <a:srgbClr val="FC0128"/>
              </a:buClr>
              <a:buFont typeface="Wingdings" pitchFamily="2" charset="2"/>
              <a:buChar char="Ø"/>
            </a:pPr>
            <a:r>
              <a:rPr lang="zh-CN" altLang="en-US" sz="2800" dirty="0">
                <a:latin typeface="+mn-ea"/>
                <a:ea typeface="+mn-ea"/>
              </a:rPr>
              <a:t>衡量软件质量的几个主要特性</a:t>
            </a: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所采取的开发方法（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OS,OO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）</a:t>
            </a:r>
            <a:endParaRPr lang="en-US" altLang="zh-CN" sz="20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开发人员素质</a:t>
            </a:r>
            <a:endParaRPr lang="en-US" altLang="zh-CN" sz="20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文档是否齐全</a:t>
            </a:r>
            <a:endParaRPr lang="en-US" altLang="zh-CN" sz="20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可维护性</a:t>
            </a: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可使用性</a:t>
            </a: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可靠性</a:t>
            </a:r>
            <a:endParaRPr lang="en-US" altLang="zh-CN" sz="20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1371600" lvl="2" indent="-457200" algn="l" eaLnBrk="0" hangingPunct="0">
              <a:lnSpc>
                <a:spcPct val="11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标准化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……</a:t>
            </a:r>
            <a:endParaRPr lang="zh-CN" altLang="en-US" sz="20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609600" indent="-609600" algn="l" eaLnBrk="0" hangingPunct="0">
              <a:lnSpc>
                <a:spcPct val="80000"/>
              </a:lnSpc>
              <a:spcBef>
                <a:spcPct val="25000"/>
              </a:spcBef>
              <a:buClr>
                <a:srgbClr val="FC0128"/>
              </a:buClr>
              <a:buFont typeface="Monotype Sorts" pitchFamily="2" charset="2"/>
              <a:buNone/>
            </a:pPr>
            <a:endParaRPr lang="zh-CN" altLang="en-US" sz="2800" b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535015" y="45867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可维护性的度量</a:t>
            </a: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0" y="838200"/>
            <a:ext cx="90678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buClr>
                <a:srgbClr val="FC0128"/>
              </a:buClr>
              <a:buFont typeface="Monotype Sorts" pitchFamily="2" charset="2"/>
              <a:buNone/>
            </a:pPr>
            <a:endParaRPr lang="zh-CN" altLang="en-US" sz="3000">
              <a:solidFill>
                <a:schemeClr val="tx1"/>
              </a:solidFill>
              <a:latin typeface="宋体" pitchFamily="2" charset="-122"/>
            </a:endParaRPr>
          </a:p>
        </p:txBody>
      </p:sp>
      <p:grpSp>
        <p:nvGrpSpPr>
          <p:cNvPr id="34820" name="Group 6"/>
          <p:cNvGrpSpPr>
            <a:grpSpLocks/>
          </p:cNvGrpSpPr>
          <p:nvPr/>
        </p:nvGrpSpPr>
        <p:grpSpPr bwMode="auto">
          <a:xfrm>
            <a:off x="914400" y="1758950"/>
            <a:ext cx="8077200" cy="4730750"/>
            <a:chOff x="576" y="1052"/>
            <a:chExt cx="5088" cy="2980"/>
          </a:xfrm>
        </p:grpSpPr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4512" y="3706"/>
              <a:ext cx="115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24" name="Rectangle 8"/>
            <p:cNvSpPr>
              <a:spLocks noChangeArrowheads="1"/>
            </p:cNvSpPr>
            <p:nvPr/>
          </p:nvSpPr>
          <p:spPr bwMode="auto">
            <a:xfrm>
              <a:off x="3408" y="3706"/>
              <a:ext cx="110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2160" y="3706"/>
              <a:ext cx="124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576" y="3706"/>
              <a:ext cx="158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效 率</a:t>
              </a:r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4512" y="3353"/>
              <a:ext cx="115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3408" y="3353"/>
              <a:ext cx="110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auto">
            <a:xfrm>
              <a:off x="2160" y="3353"/>
              <a:ext cx="124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>
              <a:off x="576" y="3353"/>
              <a:ext cx="158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可使用性</a:t>
              </a:r>
            </a:p>
          </p:txBody>
        </p:sp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>
              <a:off x="4512" y="3000"/>
              <a:ext cx="115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32" name="Rectangle 16"/>
            <p:cNvSpPr>
              <a:spLocks noChangeArrowheads="1"/>
            </p:cNvSpPr>
            <p:nvPr/>
          </p:nvSpPr>
          <p:spPr bwMode="auto">
            <a:xfrm>
              <a:off x="3408" y="3000"/>
              <a:ext cx="110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33" name="Rectangle 17"/>
            <p:cNvSpPr>
              <a:spLocks noChangeArrowheads="1"/>
            </p:cNvSpPr>
            <p:nvPr/>
          </p:nvSpPr>
          <p:spPr bwMode="auto">
            <a:xfrm>
              <a:off x="2160" y="3000"/>
              <a:ext cx="124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lnSpc>
                  <a:spcPct val="110000"/>
                </a:lnSpc>
                <a:buClr>
                  <a:srgbClr val="FC0128"/>
                </a:buClr>
                <a:buFont typeface="Monotype Sort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34" name="Rectangle 18"/>
            <p:cNvSpPr>
              <a:spLocks noChangeArrowheads="1"/>
            </p:cNvSpPr>
            <p:nvPr/>
          </p:nvSpPr>
          <p:spPr bwMode="auto">
            <a:xfrm>
              <a:off x="576" y="3000"/>
              <a:ext cx="158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可移植性</a:t>
              </a:r>
            </a:p>
          </p:txBody>
        </p:sp>
        <p:sp>
          <p:nvSpPr>
            <p:cNvPr id="34835" name="Rectangle 19"/>
            <p:cNvSpPr>
              <a:spLocks noChangeArrowheads="1"/>
            </p:cNvSpPr>
            <p:nvPr/>
          </p:nvSpPr>
          <p:spPr bwMode="auto">
            <a:xfrm>
              <a:off x="4512" y="2647"/>
              <a:ext cx="115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36" name="Rectangle 20"/>
            <p:cNvSpPr>
              <a:spLocks noChangeArrowheads="1"/>
            </p:cNvSpPr>
            <p:nvPr/>
          </p:nvSpPr>
          <p:spPr bwMode="auto">
            <a:xfrm>
              <a:off x="3408" y="2647"/>
              <a:ext cx="110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37" name="Rectangle 21"/>
            <p:cNvSpPr>
              <a:spLocks noChangeArrowheads="1"/>
            </p:cNvSpPr>
            <p:nvPr/>
          </p:nvSpPr>
          <p:spPr bwMode="auto">
            <a:xfrm>
              <a:off x="2160" y="2647"/>
              <a:ext cx="124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38" name="Rectangle 22"/>
            <p:cNvSpPr>
              <a:spLocks noChangeArrowheads="1"/>
            </p:cNvSpPr>
            <p:nvPr/>
          </p:nvSpPr>
          <p:spPr bwMode="auto">
            <a:xfrm>
              <a:off x="576" y="2647"/>
              <a:ext cx="158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可靠性  </a:t>
              </a:r>
            </a:p>
          </p:txBody>
        </p:sp>
        <p:sp>
          <p:nvSpPr>
            <p:cNvPr id="34839" name="Rectangle 23"/>
            <p:cNvSpPr>
              <a:spLocks noChangeArrowheads="1"/>
            </p:cNvSpPr>
            <p:nvPr/>
          </p:nvSpPr>
          <p:spPr bwMode="auto">
            <a:xfrm>
              <a:off x="4512" y="2294"/>
              <a:ext cx="115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40" name="Rectangle 24"/>
            <p:cNvSpPr>
              <a:spLocks noChangeArrowheads="1"/>
            </p:cNvSpPr>
            <p:nvPr/>
          </p:nvSpPr>
          <p:spPr bwMode="auto">
            <a:xfrm>
              <a:off x="3408" y="2294"/>
              <a:ext cx="110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41" name="Rectangle 25"/>
            <p:cNvSpPr>
              <a:spLocks noChangeArrowheads="1"/>
            </p:cNvSpPr>
            <p:nvPr/>
          </p:nvSpPr>
          <p:spPr bwMode="auto">
            <a:xfrm>
              <a:off x="2160" y="2294"/>
              <a:ext cx="124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42" name="Rectangle 26"/>
            <p:cNvSpPr>
              <a:spLocks noChangeArrowheads="1"/>
            </p:cNvSpPr>
            <p:nvPr/>
          </p:nvSpPr>
          <p:spPr bwMode="auto">
            <a:xfrm>
              <a:off x="576" y="2294"/>
              <a:ext cx="158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可修改性</a:t>
              </a:r>
            </a:p>
          </p:txBody>
        </p:sp>
        <p:sp>
          <p:nvSpPr>
            <p:cNvPr id="34843" name="Rectangle 27"/>
            <p:cNvSpPr>
              <a:spLocks noChangeArrowheads="1"/>
            </p:cNvSpPr>
            <p:nvPr/>
          </p:nvSpPr>
          <p:spPr bwMode="auto">
            <a:xfrm>
              <a:off x="4512" y="1941"/>
              <a:ext cx="1152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44" name="Rectangle 28"/>
            <p:cNvSpPr>
              <a:spLocks noChangeArrowheads="1"/>
            </p:cNvSpPr>
            <p:nvPr/>
          </p:nvSpPr>
          <p:spPr bwMode="auto">
            <a:xfrm>
              <a:off x="3408" y="1941"/>
              <a:ext cx="110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45" name="Rectangle 29"/>
            <p:cNvSpPr>
              <a:spLocks noChangeArrowheads="1"/>
            </p:cNvSpPr>
            <p:nvPr/>
          </p:nvSpPr>
          <p:spPr bwMode="auto">
            <a:xfrm>
              <a:off x="2160" y="1941"/>
              <a:ext cx="1248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46" name="Rectangle 30"/>
            <p:cNvSpPr>
              <a:spLocks noChangeArrowheads="1"/>
            </p:cNvSpPr>
            <p:nvPr/>
          </p:nvSpPr>
          <p:spPr bwMode="auto">
            <a:xfrm>
              <a:off x="576" y="1941"/>
              <a:ext cx="1584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可测试性</a:t>
              </a:r>
            </a:p>
          </p:txBody>
        </p:sp>
        <p:sp>
          <p:nvSpPr>
            <p:cNvPr id="34847" name="Rectangle 31"/>
            <p:cNvSpPr>
              <a:spLocks noChangeArrowheads="1"/>
            </p:cNvSpPr>
            <p:nvPr/>
          </p:nvSpPr>
          <p:spPr bwMode="auto">
            <a:xfrm>
              <a:off x="4512" y="1615"/>
              <a:ext cx="115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48" name="Rectangle 32"/>
            <p:cNvSpPr>
              <a:spLocks noChangeArrowheads="1"/>
            </p:cNvSpPr>
            <p:nvPr/>
          </p:nvSpPr>
          <p:spPr bwMode="auto">
            <a:xfrm>
              <a:off x="3408" y="1615"/>
              <a:ext cx="110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49" name="Rectangle 33"/>
            <p:cNvSpPr>
              <a:spLocks noChangeArrowheads="1"/>
            </p:cNvSpPr>
            <p:nvPr/>
          </p:nvSpPr>
          <p:spPr bwMode="auto">
            <a:xfrm>
              <a:off x="2160" y="1615"/>
              <a:ext cx="124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600">
                  <a:latin typeface="+mn-ea"/>
                  <a:ea typeface="+mn-ea"/>
                  <a:sym typeface="Monotype Sorts" pitchFamily="2" charset="2"/>
                </a:rPr>
                <a:t></a:t>
              </a:r>
            </a:p>
          </p:txBody>
        </p:sp>
        <p:sp>
          <p:nvSpPr>
            <p:cNvPr id="34850" name="Rectangle 34"/>
            <p:cNvSpPr>
              <a:spLocks noChangeArrowheads="1"/>
            </p:cNvSpPr>
            <p:nvPr/>
          </p:nvSpPr>
          <p:spPr bwMode="auto">
            <a:xfrm>
              <a:off x="576" y="1615"/>
              <a:ext cx="158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+mn-ea"/>
                  <a:ea typeface="+mn-ea"/>
                </a:rPr>
                <a:t>可理解性</a:t>
              </a:r>
            </a:p>
          </p:txBody>
        </p:sp>
        <p:sp>
          <p:nvSpPr>
            <p:cNvPr id="34851" name="Rectangle 35"/>
            <p:cNvSpPr>
              <a:spLocks noChangeArrowheads="1"/>
            </p:cNvSpPr>
            <p:nvPr/>
          </p:nvSpPr>
          <p:spPr bwMode="auto">
            <a:xfrm>
              <a:off x="4512" y="1052"/>
              <a:ext cx="1152" cy="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200">
                  <a:solidFill>
                    <a:schemeClr val="tx1"/>
                  </a:solidFill>
                  <a:latin typeface="+mn-ea"/>
                  <a:ea typeface="+mn-ea"/>
                </a:rPr>
                <a:t>完善性维护</a:t>
              </a: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2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52" name="Rectangle 36"/>
            <p:cNvSpPr>
              <a:spLocks noChangeArrowheads="1"/>
            </p:cNvSpPr>
            <p:nvPr/>
          </p:nvSpPr>
          <p:spPr bwMode="auto">
            <a:xfrm>
              <a:off x="3408" y="1052"/>
              <a:ext cx="1104" cy="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200">
                  <a:solidFill>
                    <a:schemeClr val="tx1"/>
                  </a:solidFill>
                  <a:latin typeface="+mn-ea"/>
                  <a:ea typeface="+mn-ea"/>
                </a:rPr>
                <a:t>适应性维护</a:t>
              </a:r>
            </a:p>
          </p:txBody>
        </p:sp>
        <p:sp>
          <p:nvSpPr>
            <p:cNvPr id="34853" name="Rectangle 37"/>
            <p:cNvSpPr>
              <a:spLocks noChangeArrowheads="1"/>
            </p:cNvSpPr>
            <p:nvPr/>
          </p:nvSpPr>
          <p:spPr bwMode="auto">
            <a:xfrm>
              <a:off x="2160" y="1052"/>
              <a:ext cx="1248" cy="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200">
                  <a:solidFill>
                    <a:schemeClr val="tx1"/>
                  </a:solidFill>
                  <a:latin typeface="+mn-ea"/>
                  <a:ea typeface="+mn-ea"/>
                </a:rPr>
                <a:t>改正性维护</a:t>
              </a:r>
            </a:p>
          </p:txBody>
        </p:sp>
        <p:sp>
          <p:nvSpPr>
            <p:cNvPr id="34854" name="Rectangle 38"/>
            <p:cNvSpPr>
              <a:spLocks noChangeArrowheads="1"/>
            </p:cNvSpPr>
            <p:nvPr/>
          </p:nvSpPr>
          <p:spPr bwMode="auto">
            <a:xfrm>
              <a:off x="576" y="1052"/>
              <a:ext cx="1584" cy="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>
                <a:lnSpc>
                  <a:spcPct val="70000"/>
                </a:lnSpc>
                <a:spcBef>
                  <a:spcPct val="20000"/>
                </a:spcBef>
                <a:buClr>
                  <a:srgbClr val="FC0128"/>
                </a:buClr>
                <a:buFont typeface="Monotype Sorts" pitchFamily="2" charset="2"/>
                <a:buNone/>
              </a:pPr>
              <a:endParaRPr lang="zh-CN" altLang="en-US" sz="26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34855" name="Line 39"/>
            <p:cNvSpPr>
              <a:spLocks noChangeShapeType="1"/>
            </p:cNvSpPr>
            <p:nvPr/>
          </p:nvSpPr>
          <p:spPr bwMode="auto">
            <a:xfrm>
              <a:off x="576" y="1052"/>
              <a:ext cx="508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56" name="Line 40"/>
            <p:cNvSpPr>
              <a:spLocks noChangeShapeType="1"/>
            </p:cNvSpPr>
            <p:nvPr/>
          </p:nvSpPr>
          <p:spPr bwMode="auto">
            <a:xfrm>
              <a:off x="576" y="1615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57" name="Line 41"/>
            <p:cNvSpPr>
              <a:spLocks noChangeShapeType="1"/>
            </p:cNvSpPr>
            <p:nvPr/>
          </p:nvSpPr>
          <p:spPr bwMode="auto">
            <a:xfrm>
              <a:off x="576" y="1941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58" name="Line 42"/>
            <p:cNvSpPr>
              <a:spLocks noChangeShapeType="1"/>
            </p:cNvSpPr>
            <p:nvPr/>
          </p:nvSpPr>
          <p:spPr bwMode="auto">
            <a:xfrm>
              <a:off x="576" y="2294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59" name="Line 43"/>
            <p:cNvSpPr>
              <a:spLocks noChangeShapeType="1"/>
            </p:cNvSpPr>
            <p:nvPr/>
          </p:nvSpPr>
          <p:spPr bwMode="auto">
            <a:xfrm>
              <a:off x="576" y="2647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0" name="Line 44"/>
            <p:cNvSpPr>
              <a:spLocks noChangeShapeType="1"/>
            </p:cNvSpPr>
            <p:nvPr/>
          </p:nvSpPr>
          <p:spPr bwMode="auto">
            <a:xfrm>
              <a:off x="576" y="3000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1" name="Line 45"/>
            <p:cNvSpPr>
              <a:spLocks noChangeShapeType="1"/>
            </p:cNvSpPr>
            <p:nvPr/>
          </p:nvSpPr>
          <p:spPr bwMode="auto">
            <a:xfrm>
              <a:off x="576" y="3353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2" name="Line 46"/>
            <p:cNvSpPr>
              <a:spLocks noChangeShapeType="1"/>
            </p:cNvSpPr>
            <p:nvPr/>
          </p:nvSpPr>
          <p:spPr bwMode="auto">
            <a:xfrm>
              <a:off x="576" y="3706"/>
              <a:ext cx="50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3" name="Line 47"/>
            <p:cNvSpPr>
              <a:spLocks noChangeShapeType="1"/>
            </p:cNvSpPr>
            <p:nvPr/>
          </p:nvSpPr>
          <p:spPr bwMode="auto">
            <a:xfrm>
              <a:off x="576" y="4032"/>
              <a:ext cx="508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4" name="Line 48"/>
            <p:cNvSpPr>
              <a:spLocks noChangeShapeType="1"/>
            </p:cNvSpPr>
            <p:nvPr/>
          </p:nvSpPr>
          <p:spPr bwMode="auto">
            <a:xfrm>
              <a:off x="576" y="1052"/>
              <a:ext cx="0" cy="298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5" name="Line 49"/>
            <p:cNvSpPr>
              <a:spLocks noChangeShapeType="1"/>
            </p:cNvSpPr>
            <p:nvPr/>
          </p:nvSpPr>
          <p:spPr bwMode="auto">
            <a:xfrm>
              <a:off x="2160" y="1052"/>
              <a:ext cx="0" cy="29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6" name="Line 50"/>
            <p:cNvSpPr>
              <a:spLocks noChangeShapeType="1"/>
            </p:cNvSpPr>
            <p:nvPr/>
          </p:nvSpPr>
          <p:spPr bwMode="auto">
            <a:xfrm>
              <a:off x="3408" y="1052"/>
              <a:ext cx="0" cy="29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7" name="Line 51"/>
            <p:cNvSpPr>
              <a:spLocks noChangeShapeType="1"/>
            </p:cNvSpPr>
            <p:nvPr/>
          </p:nvSpPr>
          <p:spPr bwMode="auto">
            <a:xfrm>
              <a:off x="4512" y="1052"/>
              <a:ext cx="0" cy="29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  <p:sp>
          <p:nvSpPr>
            <p:cNvPr id="34868" name="Line 52"/>
            <p:cNvSpPr>
              <a:spLocks noChangeShapeType="1"/>
            </p:cNvSpPr>
            <p:nvPr/>
          </p:nvSpPr>
          <p:spPr bwMode="auto">
            <a:xfrm>
              <a:off x="5664" y="1052"/>
              <a:ext cx="0" cy="298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+mn-ea"/>
                <a:ea typeface="+mn-ea"/>
              </a:endParaRPr>
            </a:p>
          </p:txBody>
        </p:sp>
      </p:grpSp>
      <p:sp>
        <p:nvSpPr>
          <p:cNvPr id="34821" name="Rectangle 53"/>
          <p:cNvSpPr>
            <a:spLocks noChangeArrowheads="1"/>
          </p:cNvSpPr>
          <p:nvPr/>
        </p:nvSpPr>
        <p:spPr bwMode="auto">
          <a:xfrm>
            <a:off x="0" y="2438400"/>
            <a:ext cx="685800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量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程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序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可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维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护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性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个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特</a:t>
            </a:r>
          </a:p>
          <a:p>
            <a:pPr algn="l">
              <a:lnSpc>
                <a:spcPct val="80000"/>
              </a:lnSpc>
              <a:buClr>
                <a:srgbClr val="FC0128"/>
              </a:buClr>
              <a:buFont typeface="Monotype Sort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性</a:t>
            </a:r>
          </a:p>
        </p:txBody>
      </p:sp>
      <p:sp>
        <p:nvSpPr>
          <p:cNvPr id="34822" name="AutoShape 54"/>
          <p:cNvSpPr>
            <a:spLocks/>
          </p:cNvSpPr>
          <p:nvPr/>
        </p:nvSpPr>
        <p:spPr bwMode="auto">
          <a:xfrm>
            <a:off x="533400" y="2590800"/>
            <a:ext cx="228600" cy="3733800"/>
          </a:xfrm>
          <a:prstGeom prst="leftBrace">
            <a:avLst>
              <a:gd name="adj1" fmla="val 136111"/>
              <a:gd name="adj2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529130" y="233645"/>
            <a:ext cx="85883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提高可维护性的方法</a:t>
            </a: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76200" y="1989137"/>
            <a:ext cx="9041305" cy="454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建立明确的软件质量目标和优先级</a:t>
            </a:r>
          </a:p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使用提高软件质量的技术和工具</a:t>
            </a:r>
          </a:p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800" dirty="0">
                <a:latin typeface="+mn-ea"/>
                <a:ea typeface="+mn-ea"/>
              </a:rPr>
              <a:t>进行明确的质量保证审查</a:t>
            </a:r>
          </a:p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选择可维护的程序设计语言</a:t>
            </a:r>
          </a:p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800" dirty="0">
                <a:latin typeface="+mn-ea"/>
                <a:ea typeface="+mn-ea"/>
              </a:rPr>
              <a:t>改进程序的文档</a:t>
            </a:r>
            <a:endParaRPr lang="en-US" altLang="zh-CN" sz="2800" dirty="0">
              <a:latin typeface="+mn-ea"/>
              <a:ea typeface="+mn-ea"/>
            </a:endParaRPr>
          </a:p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latin typeface="+mn-ea"/>
                <a:ea typeface="+mn-ea"/>
              </a:rPr>
              <a:t> 提倡规范化、标准化开发</a:t>
            </a:r>
          </a:p>
          <a:p>
            <a:pPr marL="908050" lvl="1" indent="-436563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 开发软件时考虑到可维护要求</a:t>
            </a:r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381000" y="358775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软件维护过程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479800" y="1309005"/>
            <a:ext cx="1727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 b="1"/>
              <a:t>维护请求</a:t>
            </a:r>
          </a:p>
        </p:txBody>
      </p:sp>
      <p:sp>
        <p:nvSpPr>
          <p:cNvPr id="6" name="流程图: 决策 5"/>
          <p:cNvSpPr/>
          <p:nvPr/>
        </p:nvSpPr>
        <p:spPr bwMode="auto">
          <a:xfrm>
            <a:off x="3371850" y="2015442"/>
            <a:ext cx="1943100" cy="792163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bg1"/>
                </a:solidFill>
                <a:latin typeface="Arial" charset="0"/>
              </a:rPr>
              <a:t>配置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779463" y="2663142"/>
            <a:ext cx="1871662" cy="5048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tx1"/>
                </a:solidFill>
                <a:latin typeface="Arial" charset="0"/>
              </a:rPr>
              <a:t>研读设计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749300" y="3383867"/>
            <a:ext cx="1873250" cy="5032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tx1"/>
                </a:solidFill>
                <a:latin typeface="Arial" charset="0"/>
              </a:rPr>
              <a:t>规划方案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706438" y="4176030"/>
            <a:ext cx="1873250" cy="50323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tx1"/>
                </a:solidFill>
                <a:latin typeface="Arial" charset="0"/>
              </a:rPr>
              <a:t>修改设计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727075" y="4968192"/>
            <a:ext cx="1873250" cy="5032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tx1"/>
                </a:solidFill>
                <a:latin typeface="Arial" charset="0"/>
              </a:rPr>
              <a:t>修改代码</a:t>
            </a:r>
          </a:p>
        </p:txBody>
      </p:sp>
      <p:sp>
        <p:nvSpPr>
          <p:cNvPr id="11" name="流程图: 决策 10"/>
          <p:cNvSpPr/>
          <p:nvPr/>
        </p:nvSpPr>
        <p:spPr bwMode="auto">
          <a:xfrm>
            <a:off x="6072188" y="3528330"/>
            <a:ext cx="1943100" cy="790575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bg1"/>
                </a:solidFill>
                <a:latin typeface="Arial" charset="0"/>
              </a:rPr>
              <a:t>？</a:t>
            </a:r>
          </a:p>
        </p:txBody>
      </p:sp>
      <p:sp>
        <p:nvSpPr>
          <p:cNvPr id="12" name="流程图: 决策 11"/>
          <p:cNvSpPr/>
          <p:nvPr/>
        </p:nvSpPr>
        <p:spPr bwMode="auto">
          <a:xfrm>
            <a:off x="663575" y="5760355"/>
            <a:ext cx="1943100" cy="792162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bg1"/>
                </a:solidFill>
                <a:latin typeface="Arial" charset="0"/>
              </a:rPr>
              <a:t>复审</a:t>
            </a:r>
          </a:p>
        </p:txBody>
      </p:sp>
      <p:cxnSp>
        <p:nvCxnSpPr>
          <p:cNvPr id="13" name="直接箭头连接符 10"/>
          <p:cNvCxnSpPr>
            <a:cxnSpLocks noChangeShapeType="1"/>
            <a:stCxn id="5" idx="2"/>
            <a:endCxn id="6" idx="0"/>
          </p:cNvCxnSpPr>
          <p:nvPr/>
        </p:nvCxnSpPr>
        <p:spPr bwMode="auto">
          <a:xfrm>
            <a:off x="4343400" y="1769380"/>
            <a:ext cx="0" cy="246062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肘形连接符 20"/>
          <p:cNvCxnSpPr>
            <a:cxnSpLocks noChangeShapeType="1"/>
            <a:stCxn id="6" idx="1"/>
            <a:endCxn id="7" idx="0"/>
          </p:cNvCxnSpPr>
          <p:nvPr/>
        </p:nvCxnSpPr>
        <p:spPr bwMode="auto">
          <a:xfrm rot="10800000" flipV="1">
            <a:off x="1714500" y="2410730"/>
            <a:ext cx="1657350" cy="252412"/>
          </a:xfrm>
          <a:prstGeom prst="bentConnector2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肘形连接符 24"/>
          <p:cNvCxnSpPr>
            <a:cxnSpLocks noChangeShapeType="1"/>
            <a:stCxn id="6" idx="3"/>
            <a:endCxn id="22" idx="0"/>
          </p:cNvCxnSpPr>
          <p:nvPr/>
        </p:nvCxnSpPr>
        <p:spPr bwMode="auto">
          <a:xfrm>
            <a:off x="5314950" y="2410730"/>
            <a:ext cx="1728788" cy="252412"/>
          </a:xfrm>
          <a:prstGeom prst="bentConnector2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箭头连接符 28"/>
          <p:cNvCxnSpPr>
            <a:cxnSpLocks noChangeShapeType="1"/>
          </p:cNvCxnSpPr>
          <p:nvPr/>
        </p:nvCxnSpPr>
        <p:spPr bwMode="auto">
          <a:xfrm>
            <a:off x="1701800" y="3167967"/>
            <a:ext cx="0" cy="244475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箭头连接符 29"/>
          <p:cNvCxnSpPr>
            <a:cxnSpLocks noChangeShapeType="1"/>
          </p:cNvCxnSpPr>
          <p:nvPr/>
        </p:nvCxnSpPr>
        <p:spPr bwMode="auto">
          <a:xfrm>
            <a:off x="1635125" y="3899805"/>
            <a:ext cx="0" cy="246062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直接箭头连接符 30"/>
          <p:cNvCxnSpPr>
            <a:cxnSpLocks noChangeShapeType="1"/>
          </p:cNvCxnSpPr>
          <p:nvPr/>
        </p:nvCxnSpPr>
        <p:spPr bwMode="auto">
          <a:xfrm>
            <a:off x="1649413" y="4679267"/>
            <a:ext cx="0" cy="246063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箭头连接符 31"/>
          <p:cNvCxnSpPr>
            <a:cxnSpLocks noChangeShapeType="1"/>
            <a:endCxn id="12" idx="0"/>
          </p:cNvCxnSpPr>
          <p:nvPr/>
        </p:nvCxnSpPr>
        <p:spPr bwMode="auto">
          <a:xfrm>
            <a:off x="1635125" y="5471430"/>
            <a:ext cx="0" cy="288925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箭头连接符 32"/>
          <p:cNvCxnSpPr>
            <a:cxnSpLocks noChangeShapeType="1"/>
            <a:stCxn id="22" idx="2"/>
            <a:endCxn id="11" idx="0"/>
          </p:cNvCxnSpPr>
          <p:nvPr/>
        </p:nvCxnSpPr>
        <p:spPr bwMode="auto">
          <a:xfrm>
            <a:off x="7043738" y="3167967"/>
            <a:ext cx="0" cy="360363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矩形 20"/>
          <p:cNvSpPr/>
          <p:nvPr/>
        </p:nvSpPr>
        <p:spPr bwMode="auto">
          <a:xfrm>
            <a:off x="6072188" y="4803092"/>
            <a:ext cx="1871662" cy="5032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tx1"/>
                </a:solidFill>
                <a:latin typeface="Arial" charset="0"/>
              </a:rPr>
              <a:t>修改代码</a:t>
            </a:r>
          </a:p>
        </p:txBody>
      </p:sp>
      <p:sp>
        <p:nvSpPr>
          <p:cNvPr id="22" name="矩形 21"/>
          <p:cNvSpPr/>
          <p:nvPr/>
        </p:nvSpPr>
        <p:spPr bwMode="auto">
          <a:xfrm>
            <a:off x="6107113" y="2663142"/>
            <a:ext cx="1873250" cy="5048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tx1"/>
                </a:solidFill>
                <a:latin typeface="Arial" charset="0"/>
              </a:rPr>
              <a:t>苦读代码</a:t>
            </a:r>
          </a:p>
        </p:txBody>
      </p:sp>
      <p:cxnSp>
        <p:nvCxnSpPr>
          <p:cNvPr id="23" name="直接箭头连接符 41"/>
          <p:cNvCxnSpPr>
            <a:cxnSpLocks noChangeShapeType="1"/>
          </p:cNvCxnSpPr>
          <p:nvPr/>
        </p:nvCxnSpPr>
        <p:spPr bwMode="auto">
          <a:xfrm>
            <a:off x="7029450" y="4330017"/>
            <a:ext cx="0" cy="473075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流程图: 决策 23"/>
          <p:cNvSpPr/>
          <p:nvPr/>
        </p:nvSpPr>
        <p:spPr bwMode="auto">
          <a:xfrm>
            <a:off x="6035675" y="5760355"/>
            <a:ext cx="1944688" cy="792162"/>
          </a:xfrm>
          <a:prstGeom prst="flowChartDecisi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b="1">
                <a:solidFill>
                  <a:schemeClr val="bg1"/>
                </a:solidFill>
                <a:latin typeface="Arial" charset="0"/>
              </a:rPr>
              <a:t>复审</a:t>
            </a:r>
          </a:p>
        </p:txBody>
      </p:sp>
      <p:cxnSp>
        <p:nvCxnSpPr>
          <p:cNvPr id="25" name="直接箭头连接符 43"/>
          <p:cNvCxnSpPr>
            <a:cxnSpLocks noChangeShapeType="1"/>
            <a:stCxn id="21" idx="2"/>
            <a:endCxn id="24" idx="0"/>
          </p:cNvCxnSpPr>
          <p:nvPr/>
        </p:nvCxnSpPr>
        <p:spPr bwMode="auto">
          <a:xfrm flipH="1">
            <a:off x="7007225" y="5306330"/>
            <a:ext cx="0" cy="454025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肘形连接符 44"/>
          <p:cNvCxnSpPr>
            <a:cxnSpLocks noChangeShapeType="1"/>
            <a:stCxn id="12" idx="1"/>
            <a:endCxn id="9" idx="1"/>
          </p:cNvCxnSpPr>
          <p:nvPr/>
        </p:nvCxnSpPr>
        <p:spPr bwMode="auto">
          <a:xfrm rot="10800000" flipH="1">
            <a:off x="663575" y="4426855"/>
            <a:ext cx="42863" cy="1728787"/>
          </a:xfrm>
          <a:prstGeom prst="bentConnector3">
            <a:avLst>
              <a:gd name="adj1" fmla="val -780759"/>
            </a:avLst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直接连接符 54"/>
          <p:cNvCxnSpPr>
            <a:cxnSpLocks noChangeShapeType="1"/>
            <a:stCxn id="12" idx="3"/>
          </p:cNvCxnSpPr>
          <p:nvPr/>
        </p:nvCxnSpPr>
        <p:spPr bwMode="auto">
          <a:xfrm>
            <a:off x="2606675" y="6155642"/>
            <a:ext cx="3500438" cy="0"/>
          </a:xfrm>
          <a:prstGeom prst="line">
            <a:avLst/>
          </a:prstGeom>
          <a:noFill/>
          <a:ln w="222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直接箭头连接符 58"/>
          <p:cNvCxnSpPr>
            <a:cxnSpLocks noChangeShapeType="1"/>
          </p:cNvCxnSpPr>
          <p:nvPr/>
        </p:nvCxnSpPr>
        <p:spPr bwMode="auto">
          <a:xfrm>
            <a:off x="4522788" y="6155642"/>
            <a:ext cx="0" cy="246063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3371850" y="6387417"/>
            <a:ext cx="2447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 b="1"/>
              <a:t>测试并交付使用</a:t>
            </a:r>
          </a:p>
        </p:txBody>
      </p:sp>
      <p:sp>
        <p:nvSpPr>
          <p:cNvPr id="30" name="TextBox 60"/>
          <p:cNvSpPr txBox="1">
            <a:spLocks noChangeArrowheads="1"/>
          </p:cNvSpPr>
          <p:nvPr/>
        </p:nvSpPr>
        <p:spPr bwMode="auto">
          <a:xfrm>
            <a:off x="1355725" y="1882092"/>
            <a:ext cx="172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 b="1"/>
              <a:t>软件</a:t>
            </a:r>
          </a:p>
        </p:txBody>
      </p:sp>
      <p:sp>
        <p:nvSpPr>
          <p:cNvPr id="31" name="TextBox 61"/>
          <p:cNvSpPr txBox="1">
            <a:spLocks noChangeArrowheads="1"/>
          </p:cNvSpPr>
          <p:nvPr/>
        </p:nvSpPr>
        <p:spPr bwMode="auto">
          <a:xfrm>
            <a:off x="5675313" y="1950355"/>
            <a:ext cx="17287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 b="1"/>
              <a:t>程序</a:t>
            </a:r>
          </a:p>
        </p:txBody>
      </p:sp>
      <p:cxnSp>
        <p:nvCxnSpPr>
          <p:cNvPr id="32" name="肘形连接符 57"/>
          <p:cNvCxnSpPr>
            <a:cxnSpLocks noChangeShapeType="1"/>
            <a:stCxn id="21" idx="3"/>
            <a:endCxn id="22" idx="3"/>
          </p:cNvCxnSpPr>
          <p:nvPr/>
        </p:nvCxnSpPr>
        <p:spPr bwMode="auto">
          <a:xfrm flipV="1">
            <a:off x="7943850" y="2915555"/>
            <a:ext cx="36513" cy="2138362"/>
          </a:xfrm>
          <a:prstGeom prst="bentConnector3">
            <a:avLst>
              <a:gd name="adj1" fmla="val 1204519"/>
            </a:avLst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27263619"/>
      </p:ext>
    </p:extLst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533400" y="503675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维护过程</a:t>
            </a:r>
          </a:p>
        </p:txBody>
      </p:sp>
      <p:sp>
        <p:nvSpPr>
          <p:cNvPr id="40960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76425" y="1989138"/>
            <a:ext cx="4318000" cy="5207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lIns="0" rIns="0" anchor="ctr"/>
          <a:lstStyle/>
          <a:p>
            <a:pPr>
              <a:spcBef>
                <a:spcPct val="50000"/>
              </a:spcBef>
              <a:tabLst>
                <a:tab pos="476250" algn="l"/>
              </a:tabLst>
              <a:defRPr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维护机构机构</a:t>
            </a:r>
          </a:p>
        </p:txBody>
      </p:sp>
      <p:sp>
        <p:nvSpPr>
          <p:cNvPr id="4096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71663" y="2751138"/>
            <a:ext cx="4318000" cy="5207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lIns="0" rIns="0" anchor="ctr"/>
          <a:lstStyle/>
          <a:p>
            <a:pPr>
              <a:spcBef>
                <a:spcPct val="50000"/>
              </a:spcBef>
              <a:tabLst>
                <a:tab pos="476250" algn="l"/>
              </a:tabLst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维护申请报告</a:t>
            </a:r>
          </a:p>
        </p:txBody>
      </p:sp>
      <p:sp>
        <p:nvSpPr>
          <p:cNvPr id="409607" name="AutoShape 7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1876425" y="5659438"/>
            <a:ext cx="4318000" cy="5207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lIns="0" rIns="0" anchor="ctr"/>
          <a:lstStyle/>
          <a:p>
            <a:pPr>
              <a:spcBef>
                <a:spcPct val="5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完成</a:t>
            </a:r>
          </a:p>
        </p:txBody>
      </p:sp>
      <p:sp>
        <p:nvSpPr>
          <p:cNvPr id="40960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76425" y="3513138"/>
            <a:ext cx="4318000" cy="5207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lIns="0" rIns="0" anchor="ctr"/>
          <a:lstStyle/>
          <a:p>
            <a:pPr>
              <a:spcBef>
                <a:spcPct val="50000"/>
              </a:spcBef>
              <a:tabLst>
                <a:tab pos="476250" algn="l"/>
              </a:tabLst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维护的工作流程</a:t>
            </a:r>
          </a:p>
        </p:txBody>
      </p:sp>
      <p:sp>
        <p:nvSpPr>
          <p:cNvPr id="409609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76425" y="4211638"/>
            <a:ext cx="4318000" cy="5207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lIns="0" rIns="0" anchor="ctr"/>
          <a:lstStyle/>
          <a:p>
            <a:pPr>
              <a:spcBef>
                <a:spcPct val="50000"/>
              </a:spcBef>
              <a:tabLst>
                <a:tab pos="476250" algn="l"/>
              </a:tabLst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维护记录 </a:t>
            </a:r>
          </a:p>
        </p:txBody>
      </p:sp>
      <p:sp>
        <p:nvSpPr>
          <p:cNvPr id="409610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76425" y="4960938"/>
            <a:ext cx="4318000" cy="5207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lIns="0" rIns="0" anchor="ctr"/>
          <a:lstStyle/>
          <a:p>
            <a:pPr>
              <a:spcBef>
                <a:spcPct val="50000"/>
              </a:spcBef>
              <a:tabLst>
                <a:tab pos="476250" algn="l"/>
              </a:tabLst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维护评价 </a:t>
            </a: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901461"/>
              </p:ext>
            </p:extLst>
          </p:nvPr>
        </p:nvGraphicFramePr>
        <p:xfrm>
          <a:off x="609600" y="1809750"/>
          <a:ext cx="7334250" cy="395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Picture" r:id="rId3" imgW="4305240" imgH="2324160" progId="Word.Picture.8">
                  <p:embed/>
                </p:oleObj>
              </mc:Choice>
              <mc:Fallback>
                <p:oleObj name="Picture" r:id="rId3" imgW="4305240" imgH="232416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809750"/>
                        <a:ext cx="7334250" cy="395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81320" dir="2319588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3400" y="6096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维护的组织机构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ChangeArrowheads="1"/>
          </p:cNvSpPr>
          <p:nvPr/>
        </p:nvSpPr>
        <p:spPr bwMode="auto">
          <a:xfrm>
            <a:off x="566738" y="54868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软件维护的概述</a:t>
            </a: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521550" y="1665185"/>
            <a:ext cx="8397875" cy="518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 algn="l" eaLnBrk="0" hangingPunct="0">
              <a:lnSpc>
                <a:spcPct val="140000"/>
              </a:lnSpc>
              <a:spcAft>
                <a:spcPts val="600"/>
              </a:spcAft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软件维护是软件开发工作完成以后，在用户使用期间，对软件所做的补充、修改和增加工作。</a:t>
            </a:r>
          </a:p>
          <a:p>
            <a:pPr marL="469900" indent="-469900" algn="l" eaLnBrk="0" hangingPunct="0">
              <a:lnSpc>
                <a:spcPct val="140000"/>
              </a:lnSpc>
              <a:spcAft>
                <a:spcPts val="600"/>
              </a:spcAft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软件运行＝软件维护</a:t>
            </a:r>
          </a:p>
          <a:p>
            <a:pPr marL="469900" indent="-469900" algn="l" eaLnBrk="0" hangingPunct="0">
              <a:lnSpc>
                <a:spcPct val="140000"/>
              </a:lnSpc>
              <a:spcAft>
                <a:spcPts val="600"/>
              </a:spcAft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在软件维护中，为增加和改进软件的功能所做的维护占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80%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，而为改正错误所做的维护仅占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20%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</a:p>
          <a:p>
            <a:pPr marL="469900" indent="-469900" algn="l" eaLnBrk="0" hangingPunct="0">
              <a:lnSpc>
                <a:spcPct val="140000"/>
              </a:lnSpc>
              <a:spcAft>
                <a:spcPts val="600"/>
              </a:spcAft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统计数据表明：实际上用于软件维护的费用占软件总费用的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55-80%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</a:p>
          <a:p>
            <a:pPr marL="469900" indent="-469900" algn="l" eaLnBrk="0" hangingPunct="0">
              <a:lnSpc>
                <a:spcPct val="140000"/>
              </a:lnSpc>
              <a:spcAft>
                <a:spcPts val="600"/>
              </a:spcAft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软件维护比软件开发更困难，需要更多的创造性工作。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lnSpc>
                <a:spcPct val="140000"/>
              </a:lnSpc>
              <a:spcAft>
                <a:spcPts val="600"/>
              </a:spcAft>
              <a:buClr>
                <a:srgbClr val="FF0066"/>
              </a:buClr>
              <a:buFont typeface="Wingdings" pitchFamily="2" charset="2"/>
              <a:buChar char="l"/>
            </a:pPr>
            <a:r>
              <a:rPr lang="zh-CN" altLang="en-US" sz="2400" dirty="0">
                <a:latin typeface="微软雅黑" panose="020B0503020204020204" pitchFamily="34" charset="-122"/>
              </a:rPr>
              <a:t>一般不涉及体系结构的重大变化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2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2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2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2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2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2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2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457200" y="1630790"/>
            <a:ext cx="8178800" cy="46878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b="0" kern="0"/>
              <a:t>“抓着谁就是谁”</a:t>
            </a:r>
            <a:r>
              <a:rPr lang="zh-CN" altLang="zh-CN" b="0" kern="0"/>
              <a:t>不可取</a:t>
            </a:r>
            <a:endParaRPr lang="zh-CN" altLang="en-US" b="0" kern="0"/>
          </a:p>
          <a:p>
            <a:r>
              <a:rPr lang="zh-CN" altLang="en-US" b="0" kern="0"/>
              <a:t>好的组织模式极为重要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527865" y="458670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成立维护组织</a:t>
            </a:r>
          </a:p>
        </p:txBody>
      </p:sp>
      <p:sp>
        <p:nvSpPr>
          <p:cNvPr id="7" name="爆炸形 1 3"/>
          <p:cNvSpPr>
            <a:spLocks noChangeArrowheads="1"/>
          </p:cNvSpPr>
          <p:nvPr/>
        </p:nvSpPr>
        <p:spPr bwMode="auto">
          <a:xfrm>
            <a:off x="5967413" y="2297540"/>
            <a:ext cx="2592387" cy="1511300"/>
          </a:xfrm>
          <a:prstGeom prst="irregularSeal1">
            <a:avLst/>
          </a:prstGeom>
          <a:noFill/>
          <a:ln w="222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>
              <a:buFontTx/>
              <a:buNone/>
            </a:pPr>
            <a:r>
              <a:rPr lang="zh-CN" altLang="en-US">
                <a:latin typeface="Arial" panose="020B0604020202020204" pitchFamily="34" charset="0"/>
              </a:rPr>
              <a:t>维护申请</a:t>
            </a:r>
          </a:p>
        </p:txBody>
      </p:sp>
      <p:grpSp>
        <p:nvGrpSpPr>
          <p:cNvPr id="8" name="组合 8"/>
          <p:cNvGrpSpPr>
            <a:grpSpLocks/>
          </p:cNvGrpSpPr>
          <p:nvPr/>
        </p:nvGrpSpPr>
        <p:grpSpPr bwMode="auto">
          <a:xfrm>
            <a:off x="3536950" y="3808840"/>
            <a:ext cx="1944688" cy="1173162"/>
            <a:chOff x="3536885" y="3663026"/>
            <a:chExt cx="1944216" cy="1172982"/>
          </a:xfrm>
        </p:grpSpPr>
        <p:sp>
          <p:nvSpPr>
            <p:cNvPr id="9" name="笑脸 5"/>
            <p:cNvSpPr>
              <a:spLocks noChangeArrowheads="1"/>
            </p:cNvSpPr>
            <p:nvPr/>
          </p:nvSpPr>
          <p:spPr bwMode="auto">
            <a:xfrm>
              <a:off x="4157954" y="3663026"/>
              <a:ext cx="702078" cy="713554"/>
            </a:xfrm>
            <a:prstGeom prst="smileyFace">
              <a:avLst>
                <a:gd name="adj" fmla="val 4653"/>
              </a:avLst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3536885" y="4374343"/>
              <a:ext cx="19442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buFontTx/>
                <a:buNone/>
              </a:pPr>
              <a:r>
                <a:rPr lang="zh-CN" altLang="en-US"/>
                <a:t>维护管理员</a:t>
              </a:r>
            </a:p>
          </p:txBody>
        </p:sp>
      </p:grpSp>
      <p:grpSp>
        <p:nvGrpSpPr>
          <p:cNvPr id="11" name="组合 12"/>
          <p:cNvGrpSpPr>
            <a:grpSpLocks/>
          </p:cNvGrpSpPr>
          <p:nvPr/>
        </p:nvGrpSpPr>
        <p:grpSpPr bwMode="auto">
          <a:xfrm>
            <a:off x="900113" y="4913740"/>
            <a:ext cx="1943100" cy="1173162"/>
            <a:chOff x="3536885" y="3663026"/>
            <a:chExt cx="1944216" cy="1172982"/>
          </a:xfrm>
        </p:grpSpPr>
        <p:sp>
          <p:nvSpPr>
            <p:cNvPr id="12" name="笑脸 13"/>
            <p:cNvSpPr>
              <a:spLocks noChangeArrowheads="1"/>
            </p:cNvSpPr>
            <p:nvPr/>
          </p:nvSpPr>
          <p:spPr bwMode="auto">
            <a:xfrm>
              <a:off x="4157954" y="3663026"/>
              <a:ext cx="702078" cy="713554"/>
            </a:xfrm>
            <a:prstGeom prst="smileyFace">
              <a:avLst>
                <a:gd name="adj" fmla="val 4653"/>
              </a:avLst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3" name="TextBox 14"/>
            <p:cNvSpPr txBox="1">
              <a:spLocks noChangeArrowheads="1"/>
            </p:cNvSpPr>
            <p:nvPr/>
          </p:nvSpPr>
          <p:spPr bwMode="auto">
            <a:xfrm>
              <a:off x="3536885" y="4374343"/>
              <a:ext cx="19442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buFontTx/>
                <a:buNone/>
              </a:pPr>
              <a:r>
                <a:rPr lang="zh-CN" altLang="en-US"/>
                <a:t>配置管理员</a:t>
              </a:r>
            </a:p>
          </p:txBody>
        </p:sp>
      </p:grpSp>
      <p:grpSp>
        <p:nvGrpSpPr>
          <p:cNvPr id="14" name="组合 15"/>
          <p:cNvGrpSpPr>
            <a:grpSpLocks/>
          </p:cNvGrpSpPr>
          <p:nvPr/>
        </p:nvGrpSpPr>
        <p:grpSpPr bwMode="auto">
          <a:xfrm>
            <a:off x="5940425" y="5304265"/>
            <a:ext cx="1944688" cy="1173162"/>
            <a:chOff x="3536885" y="3663026"/>
            <a:chExt cx="1944216" cy="1172982"/>
          </a:xfrm>
        </p:grpSpPr>
        <p:sp>
          <p:nvSpPr>
            <p:cNvPr id="15" name="笑脸 16"/>
            <p:cNvSpPr>
              <a:spLocks noChangeArrowheads="1"/>
            </p:cNvSpPr>
            <p:nvPr/>
          </p:nvSpPr>
          <p:spPr bwMode="auto">
            <a:xfrm>
              <a:off x="4157954" y="3663026"/>
              <a:ext cx="702078" cy="713554"/>
            </a:xfrm>
            <a:prstGeom prst="smileyFace">
              <a:avLst>
                <a:gd name="adj" fmla="val 4653"/>
              </a:avLst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" name="TextBox 17"/>
            <p:cNvSpPr txBox="1">
              <a:spLocks noChangeArrowheads="1"/>
            </p:cNvSpPr>
            <p:nvPr/>
          </p:nvSpPr>
          <p:spPr bwMode="auto">
            <a:xfrm>
              <a:off x="3536885" y="4374343"/>
              <a:ext cx="19442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buFontTx/>
                <a:buNone/>
              </a:pPr>
              <a:r>
                <a:rPr lang="zh-CN" altLang="en-US"/>
                <a:t>系统管理员</a:t>
              </a:r>
            </a:p>
          </p:txBody>
        </p:sp>
      </p:grpSp>
      <p:cxnSp>
        <p:nvCxnSpPr>
          <p:cNvPr id="17" name="直接箭头连接符 10"/>
          <p:cNvCxnSpPr>
            <a:cxnSpLocks noChangeShapeType="1"/>
            <a:stCxn id="7" idx="1"/>
            <a:endCxn id="9" idx="7"/>
          </p:cNvCxnSpPr>
          <p:nvPr/>
        </p:nvCxnSpPr>
        <p:spPr bwMode="auto">
          <a:xfrm flipH="1">
            <a:off x="4757738" y="2900790"/>
            <a:ext cx="1209675" cy="1012825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曲线连接符 19"/>
          <p:cNvCxnSpPr>
            <a:cxnSpLocks noChangeShapeType="1"/>
            <a:stCxn id="9" idx="6"/>
            <a:endCxn id="15" idx="2"/>
          </p:cNvCxnSpPr>
          <p:nvPr/>
        </p:nvCxnSpPr>
        <p:spPr bwMode="auto">
          <a:xfrm>
            <a:off x="4859338" y="4166027"/>
            <a:ext cx="1701800" cy="1495425"/>
          </a:xfrm>
          <a:prstGeom prst="curvedConnector3">
            <a:avLst>
              <a:gd name="adj1" fmla="val 50000"/>
            </a:avLst>
          </a:prstGeom>
          <a:noFill/>
          <a:ln w="222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圆角矩形 21"/>
          <p:cNvSpPr>
            <a:spLocks noChangeArrowheads="1"/>
          </p:cNvSpPr>
          <p:nvPr/>
        </p:nvSpPr>
        <p:spPr bwMode="auto">
          <a:xfrm>
            <a:off x="1042988" y="3143677"/>
            <a:ext cx="1657350" cy="863600"/>
          </a:xfrm>
          <a:prstGeom prst="roundRect">
            <a:avLst>
              <a:gd name="adj" fmla="val 16667"/>
            </a:avLst>
          </a:prstGeom>
          <a:noFill/>
          <a:ln w="222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>
              <a:buFontTx/>
              <a:buNone/>
            </a:pPr>
            <a:r>
              <a:rPr lang="zh-CN" altLang="en-US">
                <a:latin typeface="Arial" panose="020B0604020202020204" pitchFamily="34" charset="0"/>
              </a:rPr>
              <a:t>修改控制决策机构</a:t>
            </a:r>
          </a:p>
        </p:txBody>
      </p:sp>
      <p:cxnSp>
        <p:nvCxnSpPr>
          <p:cNvPr id="20" name="曲线连接符 25"/>
          <p:cNvCxnSpPr>
            <a:cxnSpLocks noChangeShapeType="1"/>
            <a:stCxn id="19" idx="3"/>
            <a:endCxn id="9" idx="2"/>
          </p:cNvCxnSpPr>
          <p:nvPr/>
        </p:nvCxnSpPr>
        <p:spPr bwMode="auto">
          <a:xfrm>
            <a:off x="2700338" y="3575477"/>
            <a:ext cx="1457325" cy="590550"/>
          </a:xfrm>
          <a:prstGeom prst="curvedConnector3">
            <a:avLst>
              <a:gd name="adj1" fmla="val 50000"/>
            </a:avLst>
          </a:prstGeom>
          <a:noFill/>
          <a:ln w="222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曲线连接符 29"/>
          <p:cNvCxnSpPr>
            <a:cxnSpLocks noChangeShapeType="1"/>
            <a:stCxn id="19" idx="2"/>
            <a:endCxn id="12" idx="0"/>
          </p:cNvCxnSpPr>
          <p:nvPr/>
        </p:nvCxnSpPr>
        <p:spPr bwMode="auto">
          <a:xfrm rot="5400000">
            <a:off x="1418431" y="4460509"/>
            <a:ext cx="906463" cy="12700"/>
          </a:xfrm>
          <a:prstGeom prst="curvedConnector3">
            <a:avLst>
              <a:gd name="adj1" fmla="val 50000"/>
            </a:avLst>
          </a:prstGeom>
          <a:noFill/>
          <a:ln w="222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" name="组合 28"/>
          <p:cNvGrpSpPr>
            <a:grpSpLocks/>
          </p:cNvGrpSpPr>
          <p:nvPr/>
        </p:nvGrpSpPr>
        <p:grpSpPr bwMode="auto">
          <a:xfrm>
            <a:off x="2914650" y="5777340"/>
            <a:ext cx="1944688" cy="1162050"/>
            <a:chOff x="2914780" y="5631234"/>
            <a:chExt cx="1944216" cy="1161868"/>
          </a:xfrm>
        </p:grpSpPr>
        <p:sp>
          <p:nvSpPr>
            <p:cNvPr id="23" name="笑脸 33"/>
            <p:cNvSpPr>
              <a:spLocks noChangeArrowheads="1"/>
            </p:cNvSpPr>
            <p:nvPr/>
          </p:nvSpPr>
          <p:spPr bwMode="auto">
            <a:xfrm>
              <a:off x="3310065" y="5631234"/>
              <a:ext cx="702078" cy="713554"/>
            </a:xfrm>
            <a:prstGeom prst="smileyFace">
              <a:avLst>
                <a:gd name="adj" fmla="val 4653"/>
              </a:avLst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4" name="TextBox 34"/>
            <p:cNvSpPr txBox="1">
              <a:spLocks noChangeArrowheads="1"/>
            </p:cNvSpPr>
            <p:nvPr/>
          </p:nvSpPr>
          <p:spPr bwMode="auto">
            <a:xfrm>
              <a:off x="2914780" y="6331437"/>
              <a:ext cx="19442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pPr algn="ctr">
                <a:buFontTx/>
                <a:buNone/>
              </a:pPr>
              <a:r>
                <a:rPr lang="zh-CN" altLang="en-US"/>
                <a:t>维护人员</a:t>
              </a:r>
            </a:p>
          </p:txBody>
        </p:sp>
        <p:sp>
          <p:nvSpPr>
            <p:cNvPr id="25" name="笑脸 35"/>
            <p:cNvSpPr>
              <a:spLocks noChangeArrowheads="1"/>
            </p:cNvSpPr>
            <p:nvPr/>
          </p:nvSpPr>
          <p:spPr bwMode="auto">
            <a:xfrm>
              <a:off x="3869922" y="5631234"/>
              <a:ext cx="702078" cy="713554"/>
            </a:xfrm>
            <a:prstGeom prst="smileyFace">
              <a:avLst>
                <a:gd name="adj" fmla="val 4653"/>
              </a:avLst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cxnSp>
        <p:nvCxnSpPr>
          <p:cNvPr id="26" name="曲线连接符 31"/>
          <p:cNvCxnSpPr>
            <a:cxnSpLocks noChangeShapeType="1"/>
            <a:stCxn id="9" idx="2"/>
            <a:endCxn id="25" idx="0"/>
          </p:cNvCxnSpPr>
          <p:nvPr/>
        </p:nvCxnSpPr>
        <p:spPr bwMode="auto">
          <a:xfrm rot="10800000" flipH="1" flipV="1">
            <a:off x="4157663" y="4166027"/>
            <a:ext cx="63500" cy="1611313"/>
          </a:xfrm>
          <a:prstGeom prst="curvedConnector4">
            <a:avLst>
              <a:gd name="adj1" fmla="val -362815"/>
              <a:gd name="adj2" fmla="val 61069"/>
            </a:avLst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曲线连接符 44"/>
          <p:cNvCxnSpPr>
            <a:cxnSpLocks noChangeShapeType="1"/>
            <a:stCxn id="23" idx="2"/>
          </p:cNvCxnSpPr>
          <p:nvPr/>
        </p:nvCxnSpPr>
        <p:spPr bwMode="auto">
          <a:xfrm rot="10800000">
            <a:off x="2222500" y="5304265"/>
            <a:ext cx="1087438" cy="830262"/>
          </a:xfrm>
          <a:prstGeom prst="curvedConnector3">
            <a:avLst>
              <a:gd name="adj1" fmla="val 50000"/>
            </a:avLst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35935277"/>
      </p:ext>
    </p:extLst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ChangeArrowheads="1"/>
          </p:cNvSpPr>
          <p:nvPr/>
        </p:nvSpPr>
        <p:spPr bwMode="auto">
          <a:xfrm>
            <a:off x="611188" y="1898650"/>
            <a:ext cx="8101012" cy="496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维护申请报告是由软件组织外部提交的文档，它是计划维护活动的基础。软件组织内部应依此制定相应的软件修改报告，这个报告包括以下内容：</a:t>
            </a:r>
          </a:p>
          <a:p>
            <a:pPr indent="5715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）为满足某个维护申请要求所需的工作量；</a:t>
            </a:r>
          </a:p>
          <a:p>
            <a:pPr indent="5715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）所需修改变动的性质；</a:t>
            </a:r>
          </a:p>
          <a:p>
            <a:pPr indent="5715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）申请修改的优先级；</a:t>
            </a:r>
          </a:p>
          <a:p>
            <a:pPr indent="5715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）与修改有关的事后数据。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</a:rPr>
              <a:t>所有维护申请都应以标准化的文档形式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软件修改报告应提交修改负责人进行审核批准，以便进行下一步工作。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533400" y="54868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维护申请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21550" y="18864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维护流程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2305050" y="3971925"/>
            <a:ext cx="1193800" cy="736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Impact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analysis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987800" y="3984625"/>
            <a:ext cx="1193800" cy="7239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System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release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planning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5670550" y="3997325"/>
            <a:ext cx="1346200" cy="711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Change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implementation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7353300" y="3984625"/>
            <a:ext cx="1193800" cy="7239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System 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9600" y="2397125"/>
            <a:ext cx="1231900" cy="7493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Change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requests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317750" y="5724525"/>
            <a:ext cx="1193800" cy="584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Perfective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maintenance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759450" y="5724525"/>
            <a:ext cx="1193800" cy="584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Corrective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maintenance</a:t>
            </a: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4019550" y="5724525"/>
            <a:ext cx="1193800" cy="5842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Adaptive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maintenance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1841500" y="4403725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3517900" y="4391025"/>
            <a:ext cx="469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5194300" y="4391025"/>
            <a:ext cx="482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7035800" y="4403725"/>
            <a:ext cx="3175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4622800" y="4772025"/>
            <a:ext cx="0" cy="952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2908300" y="5292725"/>
            <a:ext cx="3467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2921000" y="5292725"/>
            <a:ext cx="0" cy="419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6362700" y="5292725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628650" y="3971925"/>
            <a:ext cx="1193800" cy="736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Change</a:t>
            </a:r>
          </a:p>
          <a:p>
            <a:pPr>
              <a:defRPr/>
            </a:pPr>
            <a:r>
              <a:rPr lang="en-US" altLang="zh-CN" sz="2000">
                <a:solidFill>
                  <a:schemeClr val="tx1"/>
                </a:solidFill>
              </a:rPr>
              <a:t>management</a:t>
            </a: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1231900" y="3197225"/>
            <a:ext cx="0" cy="774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7962900" y="2816225"/>
            <a:ext cx="0" cy="1168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H="1">
            <a:off x="1943100" y="2828925"/>
            <a:ext cx="6007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378575"/>
      </p:ext>
    </p:extLst>
  </p:cSld>
  <p:clrMapOvr>
    <a:masterClrMapping/>
  </p:clrMapOvr>
  <p:transition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Line 2"/>
          <p:cNvSpPr>
            <a:spLocks noChangeShapeType="1"/>
          </p:cNvSpPr>
          <p:nvPr/>
        </p:nvSpPr>
        <p:spPr bwMode="auto">
          <a:xfrm flipV="1">
            <a:off x="3048000" y="4114800"/>
            <a:ext cx="0" cy="9144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7" name="Rectangle 3"/>
          <p:cNvSpPr>
            <a:spLocks noChangeArrowheads="1"/>
          </p:cNvSpPr>
          <p:nvPr/>
        </p:nvSpPr>
        <p:spPr bwMode="auto">
          <a:xfrm>
            <a:off x="1252538" y="1588"/>
            <a:ext cx="64627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A Typical Maintenance Flow</a:t>
            </a:r>
          </a:p>
        </p:txBody>
      </p:sp>
      <p:sp>
        <p:nvSpPr>
          <p:cNvPr id="5128" name="AutoShape 4"/>
          <p:cNvSpPr>
            <a:spLocks noChangeArrowheads="1"/>
          </p:cNvSpPr>
          <p:nvPr/>
        </p:nvSpPr>
        <p:spPr bwMode="auto">
          <a:xfrm>
            <a:off x="7010400" y="1295400"/>
            <a:ext cx="1828800" cy="1143000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altLang="zh-CN">
                <a:solidFill>
                  <a:srgbClr val="00CC00"/>
                </a:solidFill>
                <a:latin typeface="Arial" charset="0"/>
              </a:rPr>
              <a:t>Proposed </a:t>
            </a:r>
          </a:p>
          <a:p>
            <a:pPr eaLnBrk="0" hangingPunct="0"/>
            <a:r>
              <a:rPr lang="en-US" altLang="zh-CN">
                <a:solidFill>
                  <a:srgbClr val="00CC00"/>
                </a:solidFill>
                <a:latin typeface="Arial" charset="0"/>
              </a:rPr>
              <a:t>M. R.’s</a:t>
            </a:r>
          </a:p>
        </p:txBody>
      </p:sp>
      <p:sp>
        <p:nvSpPr>
          <p:cNvPr id="5129" name="AutoShape 5"/>
          <p:cNvSpPr>
            <a:spLocks noChangeArrowheads="1"/>
          </p:cNvSpPr>
          <p:nvPr/>
        </p:nvSpPr>
        <p:spPr bwMode="auto">
          <a:xfrm>
            <a:off x="4343400" y="3505200"/>
            <a:ext cx="1828800" cy="1143000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Approved </a:t>
            </a:r>
          </a:p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M. R.’s</a:t>
            </a:r>
          </a:p>
        </p:txBody>
      </p:sp>
      <p:sp>
        <p:nvSpPr>
          <p:cNvPr id="5130" name="AutoShape 6"/>
          <p:cNvSpPr>
            <a:spLocks noChangeArrowheads="1"/>
          </p:cNvSpPr>
          <p:nvPr/>
        </p:nvSpPr>
        <p:spPr bwMode="auto">
          <a:xfrm>
            <a:off x="4914900" y="5421313"/>
            <a:ext cx="2089150" cy="1120775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Modified source </a:t>
            </a:r>
          </a:p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&amp; documentation</a:t>
            </a:r>
          </a:p>
        </p:txBody>
      </p:sp>
      <p:sp>
        <p:nvSpPr>
          <p:cNvPr id="5131" name="AutoShape 7"/>
          <p:cNvSpPr>
            <a:spLocks noChangeArrowheads="1"/>
          </p:cNvSpPr>
          <p:nvPr/>
        </p:nvSpPr>
        <p:spPr bwMode="auto">
          <a:xfrm>
            <a:off x="2025650" y="4521200"/>
            <a:ext cx="2152650" cy="1120775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Current source</a:t>
            </a:r>
          </a:p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 &amp; documentation</a:t>
            </a:r>
          </a:p>
        </p:txBody>
      </p:sp>
      <p:cxnSp>
        <p:nvCxnSpPr>
          <p:cNvPr id="5132" name="AutoShape 8"/>
          <p:cNvCxnSpPr>
            <a:cxnSpLocks noChangeShapeType="1"/>
            <a:stCxn id="5128" idx="3"/>
          </p:cNvCxnSpPr>
          <p:nvPr/>
        </p:nvCxnSpPr>
        <p:spPr bwMode="auto">
          <a:xfrm rot="5400000">
            <a:off x="7246937" y="2824163"/>
            <a:ext cx="1063625" cy="292100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rgbClr val="00CC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3" name="AutoShape 9"/>
          <p:cNvCxnSpPr>
            <a:cxnSpLocks noChangeShapeType="1"/>
            <a:endCxn id="5129" idx="4"/>
          </p:cNvCxnSpPr>
          <p:nvPr/>
        </p:nvCxnSpPr>
        <p:spPr bwMode="auto">
          <a:xfrm rot="10800000" flipV="1">
            <a:off x="6172200" y="4075113"/>
            <a:ext cx="482600" cy="1587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4" name="AutoShape 10"/>
          <p:cNvCxnSpPr>
            <a:cxnSpLocks noChangeShapeType="1"/>
            <a:stCxn id="5129" idx="2"/>
          </p:cNvCxnSpPr>
          <p:nvPr/>
        </p:nvCxnSpPr>
        <p:spPr bwMode="auto">
          <a:xfrm rot="10800000">
            <a:off x="1752600" y="4076700"/>
            <a:ext cx="2590800" cy="0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5" name="AutoShape 11"/>
          <p:cNvCxnSpPr>
            <a:cxnSpLocks noChangeShapeType="1"/>
            <a:stCxn id="5137" idx="2"/>
            <a:endCxn id="5130" idx="1"/>
          </p:cNvCxnSpPr>
          <p:nvPr/>
        </p:nvCxnSpPr>
        <p:spPr bwMode="auto">
          <a:xfrm rot="16200000" flipH="1">
            <a:off x="2696369" y="3763169"/>
            <a:ext cx="630237" cy="3806825"/>
          </a:xfrm>
          <a:prstGeom prst="bentConnector2">
            <a:avLst/>
          </a:prstGeom>
          <a:noFill/>
          <a:ln w="76200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6" name="Rectangle 12"/>
          <p:cNvSpPr>
            <a:spLocks noChangeArrowheads="1"/>
          </p:cNvSpPr>
          <p:nvPr/>
        </p:nvSpPr>
        <p:spPr bwMode="auto">
          <a:xfrm>
            <a:off x="6594475" y="4719638"/>
            <a:ext cx="2293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Change control board</a:t>
            </a:r>
          </a:p>
        </p:txBody>
      </p:sp>
      <p:sp>
        <p:nvSpPr>
          <p:cNvPr id="5137" name="Rectangle 13"/>
          <p:cNvSpPr>
            <a:spLocks noChangeArrowheads="1"/>
          </p:cNvSpPr>
          <p:nvPr/>
        </p:nvSpPr>
        <p:spPr bwMode="auto">
          <a:xfrm>
            <a:off x="381000" y="4821238"/>
            <a:ext cx="1454150" cy="530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Maintenance</a:t>
            </a:r>
          </a:p>
          <a:p>
            <a:pPr eaLnBrk="0" hangingPunct="0">
              <a:lnSpc>
                <a:spcPct val="80000"/>
              </a:lnSpc>
            </a:pPr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engineer</a:t>
            </a:r>
          </a:p>
        </p:txBody>
      </p:sp>
      <p:sp>
        <p:nvSpPr>
          <p:cNvPr id="5138" name="Rectangle 14"/>
          <p:cNvSpPr>
            <a:spLocks noChangeArrowheads="1"/>
          </p:cNvSpPr>
          <p:nvPr/>
        </p:nvSpPr>
        <p:spPr bwMode="auto">
          <a:xfrm>
            <a:off x="5715000" y="990600"/>
            <a:ext cx="914400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Written </a:t>
            </a:r>
          </a:p>
          <a:p>
            <a:pPr algn="l"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 MR’s</a:t>
            </a:r>
          </a:p>
        </p:txBody>
      </p:sp>
      <p:cxnSp>
        <p:nvCxnSpPr>
          <p:cNvPr id="5139" name="AutoShape 15"/>
          <p:cNvCxnSpPr>
            <a:cxnSpLocks noChangeShapeType="1"/>
            <a:endCxn id="5128" idx="2"/>
          </p:cNvCxnSpPr>
          <p:nvPr/>
        </p:nvCxnSpPr>
        <p:spPr bwMode="auto">
          <a:xfrm>
            <a:off x="5554663" y="1487488"/>
            <a:ext cx="1455737" cy="379412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0" name="Rectangle 16"/>
          <p:cNvSpPr>
            <a:spLocks noChangeArrowheads="1"/>
          </p:cNvSpPr>
          <p:nvPr/>
        </p:nvSpPr>
        <p:spPr bwMode="auto">
          <a:xfrm>
            <a:off x="381000" y="1752600"/>
            <a:ext cx="1149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Customer</a:t>
            </a:r>
          </a:p>
        </p:txBody>
      </p:sp>
      <p:sp>
        <p:nvSpPr>
          <p:cNvPr id="5141" name="Rectangle 17"/>
          <p:cNvSpPr>
            <a:spLocks noChangeArrowheads="1"/>
          </p:cNvSpPr>
          <p:nvPr/>
        </p:nvSpPr>
        <p:spPr bwMode="auto">
          <a:xfrm>
            <a:off x="4114800" y="2262188"/>
            <a:ext cx="1155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Help desk</a:t>
            </a:r>
          </a:p>
        </p:txBody>
      </p:sp>
      <p:graphicFrame>
        <p:nvGraphicFramePr>
          <p:cNvPr id="5122" name="Object 18">
            <a:hlinkClick r:id="" action="ppaction://ole?verb=0"/>
          </p:cNvPr>
          <p:cNvGraphicFramePr>
            <a:graphicFrameLocks/>
          </p:cNvGraphicFramePr>
          <p:nvPr/>
        </p:nvGraphicFramePr>
        <p:xfrm>
          <a:off x="4038600" y="762000"/>
          <a:ext cx="1516063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9" name="GALLERY" r:id="rId3" imgW="7478640" imgH="8413560" progId="GALLERYClipart">
                  <p:embed/>
                </p:oleObj>
              </mc:Choice>
              <mc:Fallback>
                <p:oleObj name="GALLERY" r:id="rId3" imgW="7478640" imgH="8413560" progId="GALLERYClipart">
                  <p:embed/>
                  <p:pic>
                    <p:nvPicPr>
                      <p:cNvPr id="0" name="Object 1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762000"/>
                        <a:ext cx="1516063" cy="145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42" name="AutoShape 19"/>
          <p:cNvCxnSpPr>
            <a:cxnSpLocks noChangeShapeType="1"/>
          </p:cNvCxnSpPr>
          <p:nvPr/>
        </p:nvCxnSpPr>
        <p:spPr bwMode="auto">
          <a:xfrm>
            <a:off x="1524000" y="1066800"/>
            <a:ext cx="2514600" cy="420688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3" name="Text Box 20"/>
          <p:cNvSpPr txBox="1">
            <a:spLocks noChangeArrowheads="1"/>
          </p:cNvSpPr>
          <p:nvPr/>
        </p:nvSpPr>
        <p:spPr bwMode="auto">
          <a:xfrm>
            <a:off x="1981200" y="1524000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chemeClr val="tx1"/>
                </a:solidFill>
                <a:latin typeface="Arial" charset="0"/>
              </a:rPr>
              <a:t>nominal path</a:t>
            </a:r>
            <a:endParaRPr lang="en-US" altLang="zh-CN" sz="1800" b="0" i="1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123" name="Object 21"/>
          <p:cNvGraphicFramePr>
            <a:graphicFrameLocks noChangeAspect="1"/>
          </p:cNvGraphicFramePr>
          <p:nvPr/>
        </p:nvGraphicFramePr>
        <p:xfrm>
          <a:off x="530225" y="381000"/>
          <a:ext cx="99377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0" name="GALLERY" r:id="rId5" imgW="6751800" imgH="9325800" progId="GALLERYClipart">
                  <p:embed/>
                </p:oleObj>
              </mc:Choice>
              <mc:Fallback>
                <p:oleObj name="GALLERY" r:id="rId5" imgW="6751800" imgH="9325800" progId="GALLERYClipart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381000"/>
                        <a:ext cx="993775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22"/>
          <p:cNvGraphicFramePr>
            <a:graphicFrameLocks noChangeAspect="1"/>
          </p:cNvGraphicFramePr>
          <p:nvPr/>
        </p:nvGraphicFramePr>
        <p:xfrm>
          <a:off x="457200" y="3556000"/>
          <a:ext cx="12954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1" name="GALLERY" r:id="rId7" imgW="5572080" imgH="5029200" progId="GALLERYClipart">
                  <p:embed/>
                </p:oleObj>
              </mc:Choice>
              <mc:Fallback>
                <p:oleObj name="GALLERY" r:id="rId7" imgW="5572080" imgH="5029200" progId="GALLERYClipart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56000"/>
                        <a:ext cx="12954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23"/>
          <p:cNvGraphicFramePr>
            <a:graphicFrameLocks noChangeAspect="1"/>
          </p:cNvGraphicFramePr>
          <p:nvPr/>
        </p:nvGraphicFramePr>
        <p:xfrm>
          <a:off x="6654800" y="3502025"/>
          <a:ext cx="195580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2" name="GALLERY" r:id="rId9" imgW="4622040" imgH="2710080" progId="GALLERYClipart">
                  <p:embed/>
                </p:oleObj>
              </mc:Choice>
              <mc:Fallback>
                <p:oleObj name="GALLERY" r:id="rId9" imgW="4622040" imgH="2710080" progId="GALLERYClipart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4800" y="3502025"/>
                        <a:ext cx="1955800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76200" y="6629400"/>
            <a:ext cx="6288088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/>
          <a:p>
            <a:pPr algn="l"/>
            <a:r>
              <a:rPr lang="en-US" altLang="zh-CN" sz="800" b="0">
                <a:solidFill>
                  <a:schemeClr val="tx1"/>
                </a:solidFill>
                <a:latin typeface="Arial" charset="0"/>
              </a:rPr>
              <a:t>Adapted from </a:t>
            </a:r>
            <a:r>
              <a:rPr lang="en-US" altLang="zh-CN" sz="800" b="0" i="1">
                <a:solidFill>
                  <a:schemeClr val="tx1"/>
                </a:solidFill>
                <a:latin typeface="Arial" charset="0"/>
              </a:rPr>
              <a:t>Software Engineering: An Object-Oriented Perspective </a:t>
            </a:r>
            <a:r>
              <a:rPr lang="en-US" altLang="zh-CN" sz="800" b="0">
                <a:solidFill>
                  <a:schemeClr val="tx1"/>
                </a:solidFill>
                <a:latin typeface="Arial" charset="0"/>
              </a:rPr>
              <a:t>by Eric J. Braude (Wiley 2001), with permission.</a:t>
            </a:r>
          </a:p>
        </p:txBody>
      </p:sp>
    </p:spTree>
  </p:cSld>
  <p:clrMapOvr>
    <a:masterClrMapping/>
  </p:clrMapOvr>
  <p:transition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Line 2"/>
          <p:cNvSpPr>
            <a:spLocks noChangeShapeType="1"/>
          </p:cNvSpPr>
          <p:nvPr/>
        </p:nvSpPr>
        <p:spPr bwMode="auto">
          <a:xfrm flipV="1">
            <a:off x="3044825" y="4114800"/>
            <a:ext cx="0" cy="9144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2" name="Rectangle 3"/>
          <p:cNvSpPr>
            <a:spLocks noChangeArrowheads="1"/>
          </p:cNvSpPr>
          <p:nvPr/>
        </p:nvSpPr>
        <p:spPr bwMode="auto">
          <a:xfrm>
            <a:off x="2000250" y="112311"/>
            <a:ext cx="410163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 eaLnBrk="0" hangingPunct="0"/>
            <a:r>
              <a:rPr lang="en-US" altLang="zh-CN" sz="2500" dirty="0">
                <a:solidFill>
                  <a:srgbClr val="0000FF"/>
                </a:solidFill>
                <a:cs typeface="Times New Roman" pitchFamily="18" charset="0"/>
              </a:rPr>
              <a:t>A Typical Maintenance Flow</a:t>
            </a:r>
          </a:p>
        </p:txBody>
      </p:sp>
      <p:sp>
        <p:nvSpPr>
          <p:cNvPr id="6153" name="AutoShape 4"/>
          <p:cNvSpPr>
            <a:spLocks noChangeArrowheads="1"/>
          </p:cNvSpPr>
          <p:nvPr/>
        </p:nvSpPr>
        <p:spPr bwMode="auto">
          <a:xfrm>
            <a:off x="7007225" y="1295400"/>
            <a:ext cx="1828800" cy="1143000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altLang="zh-CN">
                <a:solidFill>
                  <a:srgbClr val="00CC00"/>
                </a:solidFill>
                <a:latin typeface="Arial" charset="0"/>
              </a:rPr>
              <a:t>Proposed </a:t>
            </a:r>
          </a:p>
          <a:p>
            <a:pPr eaLnBrk="0" hangingPunct="0"/>
            <a:r>
              <a:rPr lang="en-US" altLang="zh-CN">
                <a:solidFill>
                  <a:srgbClr val="00CC00"/>
                </a:solidFill>
                <a:latin typeface="Arial" charset="0"/>
              </a:rPr>
              <a:t>M. R.’s</a:t>
            </a:r>
          </a:p>
        </p:txBody>
      </p:sp>
      <p:sp>
        <p:nvSpPr>
          <p:cNvPr id="6154" name="AutoShape 5"/>
          <p:cNvSpPr>
            <a:spLocks noChangeArrowheads="1"/>
          </p:cNvSpPr>
          <p:nvPr/>
        </p:nvSpPr>
        <p:spPr bwMode="auto">
          <a:xfrm>
            <a:off x="4340225" y="3505200"/>
            <a:ext cx="1828800" cy="1143000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Approved </a:t>
            </a:r>
          </a:p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M. R.’s</a:t>
            </a:r>
          </a:p>
        </p:txBody>
      </p:sp>
      <p:sp>
        <p:nvSpPr>
          <p:cNvPr id="6155" name="AutoShape 6"/>
          <p:cNvSpPr>
            <a:spLocks noChangeArrowheads="1"/>
          </p:cNvSpPr>
          <p:nvPr/>
        </p:nvSpPr>
        <p:spPr bwMode="auto">
          <a:xfrm>
            <a:off x="4911725" y="5421313"/>
            <a:ext cx="2089150" cy="1120775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Modified source </a:t>
            </a:r>
          </a:p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&amp; documentation</a:t>
            </a:r>
          </a:p>
        </p:txBody>
      </p:sp>
      <p:sp>
        <p:nvSpPr>
          <p:cNvPr id="6156" name="AutoShape 7"/>
          <p:cNvSpPr>
            <a:spLocks noChangeArrowheads="1"/>
          </p:cNvSpPr>
          <p:nvPr/>
        </p:nvSpPr>
        <p:spPr bwMode="auto">
          <a:xfrm>
            <a:off x="2022475" y="4521200"/>
            <a:ext cx="2152650" cy="1120775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Current source</a:t>
            </a:r>
          </a:p>
          <a:p>
            <a:pPr eaLnBrk="0" hangingPunct="0"/>
            <a:r>
              <a:rPr lang="en-US" altLang="zh-CN">
                <a:solidFill>
                  <a:schemeClr val="tx1"/>
                </a:solidFill>
                <a:latin typeface="Arial" charset="0"/>
              </a:rPr>
              <a:t> &amp; documentation</a:t>
            </a:r>
          </a:p>
        </p:txBody>
      </p:sp>
      <p:cxnSp>
        <p:nvCxnSpPr>
          <p:cNvPr id="6157" name="AutoShape 8"/>
          <p:cNvCxnSpPr>
            <a:cxnSpLocks noChangeShapeType="1"/>
            <a:stCxn id="6153" idx="3"/>
          </p:cNvCxnSpPr>
          <p:nvPr/>
        </p:nvCxnSpPr>
        <p:spPr bwMode="auto">
          <a:xfrm rot="5400000">
            <a:off x="7243762" y="2824163"/>
            <a:ext cx="1063625" cy="292100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8" name="AutoShape 9"/>
          <p:cNvCxnSpPr>
            <a:cxnSpLocks noChangeShapeType="1"/>
            <a:endCxn id="6154" idx="4"/>
          </p:cNvCxnSpPr>
          <p:nvPr/>
        </p:nvCxnSpPr>
        <p:spPr bwMode="auto">
          <a:xfrm rot="10800000" flipV="1">
            <a:off x="6169025" y="4075113"/>
            <a:ext cx="482600" cy="1587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9" name="AutoShape 10"/>
          <p:cNvCxnSpPr>
            <a:cxnSpLocks noChangeShapeType="1"/>
            <a:stCxn id="6154" idx="2"/>
          </p:cNvCxnSpPr>
          <p:nvPr/>
        </p:nvCxnSpPr>
        <p:spPr bwMode="auto">
          <a:xfrm rot="10800000">
            <a:off x="1749425" y="4076700"/>
            <a:ext cx="2590800" cy="0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0" name="AutoShape 11"/>
          <p:cNvCxnSpPr>
            <a:cxnSpLocks noChangeShapeType="1"/>
            <a:stCxn id="6162" idx="2"/>
            <a:endCxn id="6155" idx="1"/>
          </p:cNvCxnSpPr>
          <p:nvPr/>
        </p:nvCxnSpPr>
        <p:spPr bwMode="auto">
          <a:xfrm rot="16200000" flipH="1">
            <a:off x="2693194" y="3763169"/>
            <a:ext cx="630237" cy="3806825"/>
          </a:xfrm>
          <a:prstGeom prst="bentConnector2">
            <a:avLst/>
          </a:prstGeom>
          <a:noFill/>
          <a:ln w="76200">
            <a:solidFill>
              <a:schemeClr val="hlink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1" name="Rectangle 12"/>
          <p:cNvSpPr>
            <a:spLocks noChangeArrowheads="1"/>
          </p:cNvSpPr>
          <p:nvPr/>
        </p:nvSpPr>
        <p:spPr bwMode="auto">
          <a:xfrm>
            <a:off x="6591300" y="4768850"/>
            <a:ext cx="2092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200">
                <a:solidFill>
                  <a:schemeClr val="tx1"/>
                </a:solidFill>
                <a:latin typeface="Arial" charset="0"/>
              </a:rPr>
              <a:t>Change control board</a:t>
            </a:r>
          </a:p>
        </p:txBody>
      </p:sp>
      <p:sp>
        <p:nvSpPr>
          <p:cNvPr id="6162" name="Rectangle 13"/>
          <p:cNvSpPr>
            <a:spLocks noChangeArrowheads="1"/>
          </p:cNvSpPr>
          <p:nvPr/>
        </p:nvSpPr>
        <p:spPr bwMode="auto">
          <a:xfrm>
            <a:off x="377825" y="4821238"/>
            <a:ext cx="1454150" cy="530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Maintenance</a:t>
            </a:r>
          </a:p>
          <a:p>
            <a:pPr eaLnBrk="0" hangingPunct="0">
              <a:lnSpc>
                <a:spcPct val="80000"/>
              </a:lnSpc>
            </a:pPr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engineer</a:t>
            </a:r>
          </a:p>
        </p:txBody>
      </p:sp>
      <p:cxnSp>
        <p:nvCxnSpPr>
          <p:cNvPr id="6163" name="AutoShape 14"/>
          <p:cNvCxnSpPr>
            <a:cxnSpLocks noChangeShapeType="1"/>
            <a:endCxn id="6167" idx="4"/>
          </p:cNvCxnSpPr>
          <p:nvPr/>
        </p:nvCxnSpPr>
        <p:spPr bwMode="auto">
          <a:xfrm>
            <a:off x="8607425" y="4075113"/>
            <a:ext cx="11113" cy="1930400"/>
          </a:xfrm>
          <a:prstGeom prst="bentConnector3">
            <a:avLst>
              <a:gd name="adj1" fmla="val 2157144"/>
            </a:avLst>
          </a:prstGeom>
          <a:noFill/>
          <a:ln w="25400">
            <a:solidFill>
              <a:srgbClr val="FFFF6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4" name="Rectangle 15"/>
          <p:cNvSpPr>
            <a:spLocks noChangeArrowheads="1"/>
          </p:cNvSpPr>
          <p:nvPr/>
        </p:nvSpPr>
        <p:spPr bwMode="auto">
          <a:xfrm>
            <a:off x="5711825" y="990600"/>
            <a:ext cx="914400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200">
                <a:solidFill>
                  <a:schemeClr val="tx1"/>
                </a:solidFill>
                <a:latin typeface="Arial" charset="0"/>
              </a:rPr>
              <a:t>Written </a:t>
            </a:r>
          </a:p>
          <a:p>
            <a:pPr algn="l" eaLnBrk="0" hangingPunct="0"/>
            <a:r>
              <a:rPr lang="en-US" altLang="zh-CN" sz="1200">
                <a:solidFill>
                  <a:schemeClr val="tx1"/>
                </a:solidFill>
                <a:latin typeface="Arial" charset="0"/>
              </a:rPr>
              <a:t> MR’s</a:t>
            </a:r>
          </a:p>
        </p:txBody>
      </p:sp>
      <p:sp>
        <p:nvSpPr>
          <p:cNvPr id="6165" name="Rectangle 16"/>
          <p:cNvSpPr>
            <a:spLocks noChangeArrowheads="1"/>
          </p:cNvSpPr>
          <p:nvPr/>
        </p:nvSpPr>
        <p:spPr bwMode="auto">
          <a:xfrm>
            <a:off x="2359025" y="1831975"/>
            <a:ext cx="15113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Maintenance </a:t>
            </a:r>
          </a:p>
          <a:p>
            <a:pPr eaLnBrk="0" hangingPunct="0">
              <a:lnSpc>
                <a:spcPct val="80000"/>
              </a:lnSpc>
            </a:pPr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manager</a:t>
            </a:r>
          </a:p>
        </p:txBody>
      </p:sp>
      <p:sp>
        <p:nvSpPr>
          <p:cNvPr id="6166" name="Rectangle 17"/>
          <p:cNvSpPr>
            <a:spLocks noChangeArrowheads="1"/>
          </p:cNvSpPr>
          <p:nvPr/>
        </p:nvSpPr>
        <p:spPr bwMode="auto">
          <a:xfrm>
            <a:off x="7312025" y="381000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Marketing</a:t>
            </a:r>
          </a:p>
        </p:txBody>
      </p:sp>
      <p:sp>
        <p:nvSpPr>
          <p:cNvPr id="6167" name="AutoShape 18"/>
          <p:cNvSpPr>
            <a:spLocks noChangeArrowheads="1"/>
          </p:cNvSpPr>
          <p:nvPr/>
        </p:nvSpPr>
        <p:spPr bwMode="auto">
          <a:xfrm>
            <a:off x="7616825" y="5562600"/>
            <a:ext cx="1001713" cy="885825"/>
          </a:xfrm>
          <a:prstGeom prst="can">
            <a:avLst>
              <a:gd name="adj" fmla="val 25000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1200">
                <a:solidFill>
                  <a:schemeClr val="tx1"/>
                </a:solidFill>
                <a:latin typeface="Arial" charset="0"/>
              </a:rPr>
              <a:t>Rejected </a:t>
            </a:r>
          </a:p>
          <a:p>
            <a:pPr eaLnBrk="0" hangingPunct="0"/>
            <a:r>
              <a:rPr lang="en-US" altLang="zh-CN" sz="1200">
                <a:solidFill>
                  <a:schemeClr val="tx1"/>
                </a:solidFill>
                <a:latin typeface="Arial" charset="0"/>
              </a:rPr>
              <a:t>MR’s</a:t>
            </a:r>
            <a:endParaRPr lang="en-US" altLang="zh-CN" sz="180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6168" name="AutoShape 19"/>
          <p:cNvCxnSpPr>
            <a:cxnSpLocks noChangeShapeType="1"/>
            <a:endCxn id="6153" idx="2"/>
          </p:cNvCxnSpPr>
          <p:nvPr/>
        </p:nvCxnSpPr>
        <p:spPr bwMode="auto">
          <a:xfrm flipV="1">
            <a:off x="3883025" y="1866900"/>
            <a:ext cx="3124200" cy="125730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9" name="AutoShape 20"/>
          <p:cNvCxnSpPr>
            <a:cxnSpLocks noChangeShapeType="1"/>
          </p:cNvCxnSpPr>
          <p:nvPr/>
        </p:nvCxnSpPr>
        <p:spPr bwMode="auto">
          <a:xfrm rot="-5400000">
            <a:off x="1476375" y="2673350"/>
            <a:ext cx="508000" cy="1257300"/>
          </a:xfrm>
          <a:prstGeom prst="bentConnector2">
            <a:avLst/>
          </a:pr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0" name="AutoShape 21"/>
          <p:cNvCxnSpPr>
            <a:cxnSpLocks noChangeShapeType="1"/>
            <a:endCxn id="6153" idx="2"/>
          </p:cNvCxnSpPr>
          <p:nvPr/>
        </p:nvCxnSpPr>
        <p:spPr bwMode="auto">
          <a:xfrm>
            <a:off x="5551488" y="1487488"/>
            <a:ext cx="1455737" cy="379412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1" name="AutoShape 22"/>
          <p:cNvCxnSpPr>
            <a:cxnSpLocks noChangeShapeType="1"/>
            <a:stCxn id="6166" idx="1"/>
            <a:endCxn id="6153" idx="2"/>
          </p:cNvCxnSpPr>
          <p:nvPr/>
        </p:nvCxnSpPr>
        <p:spPr bwMode="auto">
          <a:xfrm rot="10800000" flipV="1">
            <a:off x="7007225" y="565150"/>
            <a:ext cx="304800" cy="130175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2" name="Rectangle 23"/>
          <p:cNvSpPr>
            <a:spLocks noChangeArrowheads="1"/>
          </p:cNvSpPr>
          <p:nvPr/>
        </p:nvSpPr>
        <p:spPr bwMode="auto">
          <a:xfrm>
            <a:off x="377825" y="1752600"/>
            <a:ext cx="1149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Customer</a:t>
            </a:r>
          </a:p>
        </p:txBody>
      </p:sp>
      <p:sp>
        <p:nvSpPr>
          <p:cNvPr id="6173" name="Rectangle 24"/>
          <p:cNvSpPr>
            <a:spLocks noChangeArrowheads="1"/>
          </p:cNvSpPr>
          <p:nvPr/>
        </p:nvSpPr>
        <p:spPr bwMode="auto">
          <a:xfrm>
            <a:off x="4111625" y="2262188"/>
            <a:ext cx="1155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solidFill>
                  <a:schemeClr val="tx1"/>
                </a:solidFill>
                <a:latin typeface="Arial" charset="0"/>
              </a:rPr>
              <a:t>Help desk</a:t>
            </a:r>
          </a:p>
        </p:txBody>
      </p:sp>
      <p:graphicFrame>
        <p:nvGraphicFramePr>
          <p:cNvPr id="6146" name="Object 25">
            <a:hlinkClick r:id="" action="ppaction://ole?verb=0"/>
          </p:cNvPr>
          <p:cNvGraphicFramePr>
            <a:graphicFrameLocks/>
          </p:cNvGraphicFramePr>
          <p:nvPr/>
        </p:nvGraphicFramePr>
        <p:xfrm>
          <a:off x="4035425" y="762000"/>
          <a:ext cx="1516063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8" name="GALLERY" r:id="rId3" imgW="7478640" imgH="8413560" progId="GALLERYClipart">
                  <p:embed/>
                </p:oleObj>
              </mc:Choice>
              <mc:Fallback>
                <p:oleObj name="GALLERY" r:id="rId3" imgW="7478640" imgH="8413560" progId="GALLERYClipart">
                  <p:embed/>
                  <p:pic>
                    <p:nvPicPr>
                      <p:cNvPr id="0" name="Object 2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5425" y="762000"/>
                        <a:ext cx="1516063" cy="145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508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74" name="AutoShape 26"/>
          <p:cNvCxnSpPr>
            <a:cxnSpLocks noChangeShapeType="1"/>
          </p:cNvCxnSpPr>
          <p:nvPr/>
        </p:nvCxnSpPr>
        <p:spPr bwMode="auto">
          <a:xfrm>
            <a:off x="1520825" y="1066800"/>
            <a:ext cx="2514600" cy="420688"/>
          </a:xfrm>
          <a:prstGeom prst="straightConnector1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5" name="Text Box 27"/>
          <p:cNvSpPr txBox="1">
            <a:spLocks noChangeArrowheads="1"/>
          </p:cNvSpPr>
          <p:nvPr/>
        </p:nvSpPr>
        <p:spPr bwMode="auto">
          <a:xfrm>
            <a:off x="1825625" y="762000"/>
            <a:ext cx="1371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zh-CN" sz="1800" b="0" i="1">
                <a:solidFill>
                  <a:schemeClr val="tx1"/>
                </a:solidFill>
                <a:latin typeface="Arial" charset="0"/>
              </a:rPr>
              <a:t>nominal path</a:t>
            </a:r>
          </a:p>
        </p:txBody>
      </p:sp>
      <p:graphicFrame>
        <p:nvGraphicFramePr>
          <p:cNvPr id="6147" name="Object 28"/>
          <p:cNvGraphicFramePr>
            <a:graphicFrameLocks noChangeAspect="1"/>
          </p:cNvGraphicFramePr>
          <p:nvPr/>
        </p:nvGraphicFramePr>
        <p:xfrm>
          <a:off x="527050" y="381000"/>
          <a:ext cx="99377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9" name="GALLERY" r:id="rId5" imgW="6751800" imgH="9325800" progId="GALLERYClipart">
                  <p:embed/>
                </p:oleObj>
              </mc:Choice>
              <mc:Fallback>
                <p:oleObj name="GALLERY" r:id="rId5" imgW="6751800" imgH="9325800" progId="GALLERYClipart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381000"/>
                        <a:ext cx="993775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29"/>
          <p:cNvGraphicFramePr>
            <a:graphicFrameLocks noChangeAspect="1"/>
          </p:cNvGraphicFramePr>
          <p:nvPr/>
        </p:nvGraphicFramePr>
        <p:xfrm>
          <a:off x="454025" y="3556000"/>
          <a:ext cx="12954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" name="GALLERY" r:id="rId7" imgW="5572080" imgH="5029200" progId="GALLERYClipart">
                  <p:embed/>
                </p:oleObj>
              </mc:Choice>
              <mc:Fallback>
                <p:oleObj name="GALLERY" r:id="rId7" imgW="5572080" imgH="5029200" progId="GALLERYClipart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025" y="3556000"/>
                        <a:ext cx="1295400" cy="116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30"/>
          <p:cNvGraphicFramePr>
            <a:graphicFrameLocks noChangeAspect="1"/>
          </p:cNvGraphicFramePr>
          <p:nvPr/>
        </p:nvGraphicFramePr>
        <p:xfrm>
          <a:off x="6651625" y="3502025"/>
          <a:ext cx="195580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" name="GALLERY" r:id="rId9" imgW="4622040" imgH="2710080" progId="GALLERYClipart">
                  <p:embed/>
                </p:oleObj>
              </mc:Choice>
              <mc:Fallback>
                <p:oleObj name="GALLERY" r:id="rId9" imgW="4622040" imgH="2710080" progId="GALLERYClipart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25" y="3502025"/>
                        <a:ext cx="1955800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31"/>
          <p:cNvGraphicFramePr>
            <a:graphicFrameLocks noChangeAspect="1"/>
          </p:cNvGraphicFramePr>
          <p:nvPr/>
        </p:nvGraphicFramePr>
        <p:xfrm>
          <a:off x="2435225" y="2362200"/>
          <a:ext cx="1390650" cy="132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" name="GALLERY" r:id="rId11" imgW="6435360" imgH="6148080" progId="GALLERYClipart">
                  <p:embed/>
                </p:oleObj>
              </mc:Choice>
              <mc:Fallback>
                <p:oleObj name="GALLERY" r:id="rId11" imgW="6435360" imgH="6148080" progId="GALLERYClipart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5225" y="2362200"/>
                        <a:ext cx="1390650" cy="132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73025" y="6629400"/>
            <a:ext cx="6288088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/>
          <a:p>
            <a:pPr algn="l"/>
            <a:r>
              <a:rPr lang="en-US" altLang="zh-CN" sz="800" b="0">
                <a:solidFill>
                  <a:schemeClr val="tx1"/>
                </a:solidFill>
                <a:latin typeface="Arial" charset="0"/>
              </a:rPr>
              <a:t>Adapted from </a:t>
            </a:r>
            <a:r>
              <a:rPr lang="en-US" altLang="zh-CN" sz="800" b="0" i="1">
                <a:solidFill>
                  <a:schemeClr val="tx1"/>
                </a:solidFill>
                <a:latin typeface="Arial" charset="0"/>
              </a:rPr>
              <a:t>Software Engineering: An Object-Oriented Perspective </a:t>
            </a:r>
            <a:r>
              <a:rPr lang="en-US" altLang="zh-CN" sz="800" b="0">
                <a:solidFill>
                  <a:schemeClr val="tx1"/>
                </a:solidFill>
                <a:latin typeface="Arial" charset="0"/>
              </a:rPr>
              <a:t>by Eric J. Braude (Wiley 2001), with permission.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5330825" y="6629400"/>
            <a:ext cx="3810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 sz="800" b="0">
                <a:solidFill>
                  <a:schemeClr val="tx1"/>
                </a:solidFill>
                <a:latin typeface="Arial" charset="0"/>
              </a:rPr>
              <a:t>Graphics reproduced with permission from Corel.</a:t>
            </a:r>
          </a:p>
        </p:txBody>
      </p:sp>
    </p:spTree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28600" y="368300"/>
            <a:ext cx="8915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The Maintenance</a:t>
            </a:r>
            <a:endParaRPr lang="en-US" altLang="zh-CN" sz="3800" b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1763713"/>
            <a:ext cx="9144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0">
                <a:solidFill>
                  <a:schemeClr val="tx1"/>
                </a:solidFill>
              </a:rPr>
              <a:t>Change Management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Uniquely identify, describe and track the status of all change requests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0">
                <a:solidFill>
                  <a:schemeClr val="tx1"/>
                </a:solidFill>
              </a:rPr>
              <a:t>Impact Analysis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identifies all systems and system products affected by a change request 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 makes an estimate of the resources needed to effect the change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analyses the benefits of the change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0">
                <a:solidFill>
                  <a:schemeClr val="tx1"/>
                </a:solidFill>
              </a:rPr>
              <a:t>System Release Planning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to establish the schedule and contents of a system release</a:t>
            </a:r>
          </a:p>
          <a:p>
            <a:pPr marL="908050" lvl="1" indent="-436563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don’t want each change request released as they are processed</a:t>
            </a:r>
          </a:p>
        </p:txBody>
      </p:sp>
    </p:spTree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522288" y="503238"/>
            <a:ext cx="8153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The Maintenance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57200" y="1673225"/>
            <a:ext cx="83058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0">
                <a:solidFill>
                  <a:schemeClr val="tx1"/>
                </a:solidFill>
              </a:rPr>
              <a:t>Change Implementation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Design Changes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Coding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Testing - must perform regression testing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0">
                <a:solidFill>
                  <a:schemeClr val="tx1"/>
                </a:solidFill>
              </a:rPr>
              <a:t>System Release includes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documentation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software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training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hardware changes</a:t>
            </a:r>
          </a:p>
          <a:p>
            <a:pPr marL="908050" lvl="1" indent="-436563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0">
                <a:solidFill>
                  <a:schemeClr val="tx1"/>
                </a:solidFill>
              </a:rPr>
              <a:t>data conversion</a:t>
            </a:r>
          </a:p>
        </p:txBody>
      </p:sp>
    </p:spTree>
  </p:cSld>
  <p:clrMapOvr>
    <a:masterClrMapping/>
  </p:clrMapOvr>
  <p:transition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914400" y="1524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小型化的软件开发过程  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1363663" y="1016000"/>
            <a:ext cx="1995487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Requirements 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431925" y="1968500"/>
            <a:ext cx="1793875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Architecture 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1465263" y="6076950"/>
            <a:ext cx="1798637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System code</a:t>
            </a:r>
          </a:p>
        </p:txBody>
      </p:sp>
      <p:cxnSp>
        <p:nvCxnSpPr>
          <p:cNvPr id="41990" name="AutoShape 6"/>
          <p:cNvCxnSpPr>
            <a:cxnSpLocks noChangeShapeType="1"/>
            <a:stCxn id="41987" idx="2"/>
            <a:endCxn id="41988" idx="0"/>
          </p:cNvCxnSpPr>
          <p:nvPr/>
        </p:nvCxnSpPr>
        <p:spPr bwMode="auto">
          <a:xfrm flipH="1">
            <a:off x="2328863" y="1390650"/>
            <a:ext cx="33337" cy="5778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1" name="AutoShape 7"/>
          <p:cNvCxnSpPr>
            <a:cxnSpLocks noChangeShapeType="1"/>
            <a:stCxn id="41988" idx="2"/>
            <a:endCxn id="41997" idx="0"/>
          </p:cNvCxnSpPr>
          <p:nvPr/>
        </p:nvCxnSpPr>
        <p:spPr bwMode="auto">
          <a:xfrm flipH="1">
            <a:off x="1524000" y="2343150"/>
            <a:ext cx="804863" cy="5080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2" name="AutoShape 8"/>
          <p:cNvCxnSpPr>
            <a:cxnSpLocks noChangeShapeType="1"/>
            <a:stCxn id="41997" idx="2"/>
            <a:endCxn id="41998" idx="0"/>
          </p:cNvCxnSpPr>
          <p:nvPr/>
        </p:nvCxnSpPr>
        <p:spPr bwMode="auto">
          <a:xfrm flipH="1">
            <a:off x="1447800" y="3225800"/>
            <a:ext cx="76200" cy="9461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3" name="AutoShape 9"/>
          <p:cNvCxnSpPr>
            <a:cxnSpLocks noChangeShapeType="1"/>
            <a:stCxn id="42000" idx="2"/>
            <a:endCxn id="41989" idx="0"/>
          </p:cNvCxnSpPr>
          <p:nvPr/>
        </p:nvCxnSpPr>
        <p:spPr bwMode="auto">
          <a:xfrm flipH="1">
            <a:off x="2365375" y="5537200"/>
            <a:ext cx="34925" cy="5397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4" name="AutoShape 10"/>
          <p:cNvSpPr>
            <a:spLocks noChangeArrowheads="1"/>
          </p:cNvSpPr>
          <p:nvPr/>
        </p:nvSpPr>
        <p:spPr bwMode="auto">
          <a:xfrm>
            <a:off x="2133600" y="3530600"/>
            <a:ext cx="2279650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Interface specs</a:t>
            </a:r>
          </a:p>
        </p:txBody>
      </p:sp>
      <p:cxnSp>
        <p:nvCxnSpPr>
          <p:cNvPr id="41995" name="AutoShape 11"/>
          <p:cNvCxnSpPr>
            <a:cxnSpLocks noChangeShapeType="1"/>
            <a:stCxn id="41994" idx="2"/>
            <a:endCxn id="42000" idx="0"/>
          </p:cNvCxnSpPr>
          <p:nvPr/>
        </p:nvCxnSpPr>
        <p:spPr bwMode="auto">
          <a:xfrm flipH="1">
            <a:off x="2400300" y="3905250"/>
            <a:ext cx="873125" cy="12573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6" name="AutoShape 12"/>
          <p:cNvCxnSpPr>
            <a:cxnSpLocks noChangeShapeType="1"/>
            <a:stCxn id="41988" idx="2"/>
            <a:endCxn id="41994" idx="0"/>
          </p:cNvCxnSpPr>
          <p:nvPr/>
        </p:nvCxnSpPr>
        <p:spPr bwMode="auto">
          <a:xfrm>
            <a:off x="2328863" y="2343150"/>
            <a:ext cx="944562" cy="11874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7" name="AutoShape 13"/>
          <p:cNvSpPr>
            <a:spLocks noChangeArrowheads="1"/>
          </p:cNvSpPr>
          <p:nvPr/>
        </p:nvSpPr>
        <p:spPr bwMode="auto">
          <a:xfrm>
            <a:off x="304800" y="2851150"/>
            <a:ext cx="2438400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Detailed design</a:t>
            </a:r>
          </a:p>
        </p:txBody>
      </p:sp>
      <p:sp>
        <p:nvSpPr>
          <p:cNvPr id="41998" name="AutoShape 14"/>
          <p:cNvSpPr>
            <a:spLocks noChangeArrowheads="1"/>
          </p:cNvSpPr>
          <p:nvPr/>
        </p:nvSpPr>
        <p:spPr bwMode="auto">
          <a:xfrm>
            <a:off x="381000" y="4171950"/>
            <a:ext cx="2133600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Function code</a:t>
            </a:r>
          </a:p>
        </p:txBody>
      </p:sp>
      <p:cxnSp>
        <p:nvCxnSpPr>
          <p:cNvPr id="41999" name="AutoShape 15"/>
          <p:cNvCxnSpPr>
            <a:cxnSpLocks noChangeShapeType="1"/>
            <a:stCxn id="41998" idx="2"/>
            <a:endCxn id="42000" idx="0"/>
          </p:cNvCxnSpPr>
          <p:nvPr/>
        </p:nvCxnSpPr>
        <p:spPr bwMode="auto">
          <a:xfrm>
            <a:off x="1447800" y="4546600"/>
            <a:ext cx="952500" cy="6159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000" name="AutoShape 16"/>
          <p:cNvSpPr>
            <a:spLocks noChangeArrowheads="1"/>
          </p:cNvSpPr>
          <p:nvPr/>
        </p:nvSpPr>
        <p:spPr bwMode="auto">
          <a:xfrm>
            <a:off x="381000" y="5162550"/>
            <a:ext cx="4038600" cy="374650"/>
          </a:xfrm>
          <a:prstGeom prst="roundRect">
            <a:avLst>
              <a:gd name="adj" fmla="val 16667"/>
            </a:avLst>
          </a:prstGeom>
          <a:solidFill>
            <a:srgbClr val="FFFFE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altLang="zh-CN" sz="2000">
                <a:solidFill>
                  <a:srgbClr val="FF0066"/>
                </a:solidFill>
                <a:latin typeface="Arial" charset="0"/>
              </a:rPr>
              <a:t>Module (e.g., package)  code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4454525" y="914400"/>
            <a:ext cx="430847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Add: “change appearance when </a:t>
            </a:r>
          </a:p>
          <a:p>
            <a:pPr algn="l" eaLnBrk="0" hangingPunct="0"/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player achieves new levels”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4572000" y="1905000"/>
            <a:ext cx="4191000" cy="1562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Accommodate ability to change global appearance: use </a:t>
            </a:r>
            <a:r>
              <a:rPr lang="en-US" altLang="zh-CN" sz="1800">
                <a:solidFill>
                  <a:schemeClr val="tx1"/>
                </a:solidFill>
                <a:latin typeface="Arial" charset="0"/>
              </a:rPr>
              <a:t>Abstract Factory</a:t>
            </a:r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 design pattern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5715000" y="3663950"/>
            <a:ext cx="30480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Add interface methods for </a:t>
            </a:r>
            <a:r>
              <a:rPr lang="en-US" altLang="zh-CN" sz="1800">
                <a:solidFill>
                  <a:schemeClr val="tx1"/>
                </a:solidFill>
                <a:latin typeface="Arial" charset="0"/>
              </a:rPr>
              <a:t>Layout</a:t>
            </a:r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 package </a:t>
            </a:r>
          </a:p>
        </p:txBody>
      </p:sp>
      <p:cxnSp>
        <p:nvCxnSpPr>
          <p:cNvPr id="42004" name="AutoShape 20"/>
          <p:cNvCxnSpPr>
            <a:cxnSpLocks noChangeShapeType="1"/>
            <a:stCxn id="41987" idx="3"/>
            <a:endCxn id="42001" idx="1"/>
          </p:cNvCxnSpPr>
          <p:nvPr/>
        </p:nvCxnSpPr>
        <p:spPr bwMode="auto">
          <a:xfrm>
            <a:off x="3359150" y="1203325"/>
            <a:ext cx="1095375" cy="12700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05" name="AutoShape 21"/>
          <p:cNvCxnSpPr>
            <a:cxnSpLocks noChangeShapeType="1"/>
            <a:stCxn id="41988" idx="3"/>
            <a:endCxn id="42002" idx="1"/>
          </p:cNvCxnSpPr>
          <p:nvPr/>
        </p:nvCxnSpPr>
        <p:spPr bwMode="auto">
          <a:xfrm>
            <a:off x="3225800" y="2155825"/>
            <a:ext cx="1346200" cy="5302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06" name="AutoShape 22"/>
          <p:cNvCxnSpPr>
            <a:cxnSpLocks noChangeShapeType="1"/>
            <a:stCxn id="41997" idx="3"/>
            <a:endCxn id="42002" idx="1"/>
          </p:cNvCxnSpPr>
          <p:nvPr/>
        </p:nvCxnSpPr>
        <p:spPr bwMode="auto">
          <a:xfrm flipV="1">
            <a:off x="2743200" y="2686050"/>
            <a:ext cx="1828800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07" name="AutoShape 23"/>
          <p:cNvCxnSpPr>
            <a:cxnSpLocks noChangeShapeType="1"/>
            <a:stCxn id="41994" idx="3"/>
            <a:endCxn id="42003" idx="1"/>
          </p:cNvCxnSpPr>
          <p:nvPr/>
        </p:nvCxnSpPr>
        <p:spPr bwMode="auto">
          <a:xfrm>
            <a:off x="4413250" y="3717925"/>
            <a:ext cx="1301750" cy="36195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008" name="Rectangle 24"/>
          <p:cNvSpPr>
            <a:spLocks noChangeArrowheads="1"/>
          </p:cNvSpPr>
          <p:nvPr/>
        </p:nvSpPr>
        <p:spPr bwMode="auto">
          <a:xfrm>
            <a:off x="5410200" y="4654550"/>
            <a:ext cx="33528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Add classes and methods as per detailed design </a:t>
            </a:r>
          </a:p>
        </p:txBody>
      </p:sp>
      <p:cxnSp>
        <p:nvCxnSpPr>
          <p:cNvPr id="42009" name="AutoShape 25"/>
          <p:cNvCxnSpPr>
            <a:cxnSpLocks noChangeShapeType="1"/>
            <a:stCxn id="41998" idx="3"/>
            <a:endCxn id="42008" idx="1"/>
          </p:cNvCxnSpPr>
          <p:nvPr/>
        </p:nvCxnSpPr>
        <p:spPr bwMode="auto">
          <a:xfrm>
            <a:off x="2514600" y="4359275"/>
            <a:ext cx="2895600" cy="71120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10" name="AutoShape 26"/>
          <p:cNvCxnSpPr>
            <a:cxnSpLocks noChangeShapeType="1"/>
            <a:stCxn id="42000" idx="3"/>
            <a:endCxn id="42008" idx="1"/>
          </p:cNvCxnSpPr>
          <p:nvPr/>
        </p:nvCxnSpPr>
        <p:spPr bwMode="auto">
          <a:xfrm flipV="1">
            <a:off x="4419600" y="5070475"/>
            <a:ext cx="990600" cy="27940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6324600" y="5638800"/>
            <a:ext cx="24384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800" i="1">
                <a:solidFill>
                  <a:schemeClr val="tx1"/>
                </a:solidFill>
                <a:latin typeface="Arial" charset="0"/>
              </a:rPr>
              <a:t>Modify gameplay control code </a:t>
            </a:r>
            <a:endParaRPr lang="en-US" altLang="zh-CN" sz="180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42012" name="AutoShape 28"/>
          <p:cNvCxnSpPr>
            <a:cxnSpLocks noChangeShapeType="1"/>
            <a:stCxn id="41989" idx="3"/>
            <a:endCxn id="42011" idx="1"/>
          </p:cNvCxnSpPr>
          <p:nvPr/>
        </p:nvCxnSpPr>
        <p:spPr bwMode="auto">
          <a:xfrm flipV="1">
            <a:off x="3263900" y="6054725"/>
            <a:ext cx="3060700" cy="20955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566555" y="458670"/>
            <a:ext cx="8153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维护记录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1580" y="1898830"/>
            <a:ext cx="6034339" cy="3384581"/>
          </a:xfrm>
          <a:prstGeom prst="rect">
            <a:avLst/>
          </a:prstGeom>
          <a:ln w="6350">
            <a:noFill/>
          </a:ln>
        </p:spPr>
        <p:txBody>
          <a:bodyPr wrap="square">
            <a:spAutoFit/>
          </a:bodyPr>
          <a:lstStyle/>
          <a:p>
            <a:pPr marL="0" lvl="1" algn="l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对什么进行了维护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(what)</a:t>
            </a:r>
          </a:p>
          <a:p>
            <a:pPr marL="0" lvl="1" algn="l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做了什么修改和调整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(how)</a:t>
            </a:r>
          </a:p>
          <a:p>
            <a:pPr marL="0" lvl="1" algn="l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谁及什么时候做的修改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(who &amp; when)</a:t>
            </a:r>
          </a:p>
          <a:p>
            <a:pPr marL="0" lvl="1" algn="l">
              <a:lnSpc>
                <a:spcPct val="20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维护所耗费的成本</a:t>
            </a:r>
          </a:p>
        </p:txBody>
      </p:sp>
    </p:spTree>
  </p:cSld>
  <p:clrMapOvr>
    <a:masterClrMapping/>
  </p:clrMapOvr>
  <p:transition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989138"/>
            <a:ext cx="9144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对于维护记录中的内容，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Swanson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给出了下述的项目表：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）程序名称；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）源程序语句条数；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）机器代码指令条数；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）使用的程序设计语言；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）程序的安装日期；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）程序安装后的运行次数；</a:t>
            </a:r>
          </a:p>
          <a:p>
            <a:pPr indent="571500" algn="just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）与程序安装后运行次数有关的处理故障的次数；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76545" y="458670"/>
            <a:ext cx="8153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维护记录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39316"/>
      </p:ext>
    </p:extLst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56565" y="458670"/>
            <a:ext cx="64944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maintenance ?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01570" y="2259013"/>
            <a:ext cx="5219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从机械、土木等工程中的启发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46575" y="3267075"/>
            <a:ext cx="3416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软件系统中的变化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46575" y="4346575"/>
            <a:ext cx="4137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软件维护是不可避免的</a:t>
            </a:r>
          </a:p>
        </p:txBody>
      </p:sp>
    </p:spTree>
  </p:cSld>
  <p:clrMapOvr>
    <a:masterClrMapping/>
  </p:clrMapOvr>
  <p:transition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ChangeArrowheads="1"/>
          </p:cNvSpPr>
          <p:nvPr/>
        </p:nvSpPr>
        <p:spPr bwMode="auto">
          <a:xfrm>
            <a:off x="684213" y="357188"/>
            <a:ext cx="7924800" cy="604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8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）程序修改的层次和名称；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9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）由于程序修改而增加的源程序语句条数；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10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）由于程序修改而删除的源程序语句条数；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11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）每项修改所付出的“人时”数；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）程序修改的日期；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13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）软件维护人员的姓名；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14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）维护申请报告的名称；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15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）维护类型；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16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）维护开始时间和维护结束时间；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17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）用于维护的累计“人时”数；</a:t>
            </a:r>
          </a:p>
          <a:p>
            <a:pPr indent="571500" algn="l" eaLnBrk="0" hangingPunct="0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18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）维护工作的净收益。</a:t>
            </a:r>
          </a:p>
        </p:txBody>
      </p:sp>
    </p:spTree>
  </p:cSld>
  <p:clrMapOvr>
    <a:masterClrMapping/>
  </p:clrMapOvr>
  <p:transition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ChangeArrowheads="1"/>
          </p:cNvSpPr>
          <p:nvPr/>
        </p:nvSpPr>
        <p:spPr bwMode="auto">
          <a:xfrm>
            <a:off x="386535" y="1815346"/>
            <a:ext cx="8674950" cy="480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一般来说，可以从以下七个方面来评价维护工作：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）每次程序运行时的平均出错次数；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）用于每一类维护活动的总“人时”数；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）每个程序、每种维护类型所做的平均修改数；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）维护过程中，增加或删除每条源程序语句花费的平均“人时”数；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）用于每种语言的平均“人时”数；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）一张维护申请报告的平均处理时间；</a:t>
            </a:r>
          </a:p>
          <a:p>
            <a:pPr indent="571500" algn="just" eaLnBrk="0" hangingPunct="0">
              <a:lnSpc>
                <a:spcPct val="12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）各类维护类型所占的百分比</a:t>
            </a:r>
            <a:r>
              <a:rPr lang="zh-CN" altLang="en-US" sz="26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469050" y="458788"/>
            <a:ext cx="8153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维护评估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527865" y="358775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再工程</a:t>
            </a:r>
            <a:r>
              <a:rPr lang="en-US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(Re-Engineering)</a:t>
            </a:r>
            <a:endParaRPr lang="zh-CN" altLang="en-US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4" name="流程图: 多文档 4"/>
          <p:cNvSpPr>
            <a:spLocks noChangeArrowheads="1"/>
          </p:cNvSpPr>
          <p:nvPr/>
        </p:nvSpPr>
        <p:spPr bwMode="auto">
          <a:xfrm>
            <a:off x="250825" y="2987675"/>
            <a:ext cx="1152525" cy="987425"/>
          </a:xfrm>
          <a:prstGeom prst="flowChartMultidocumen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8263" y="4167188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 dirty="0"/>
              <a:t>代码</a:t>
            </a:r>
          </a:p>
        </p:txBody>
      </p:sp>
      <p:sp>
        <p:nvSpPr>
          <p:cNvPr id="6" name="右箭头 5"/>
          <p:cNvSpPr/>
          <p:nvPr/>
        </p:nvSpPr>
        <p:spPr bwMode="auto">
          <a:xfrm>
            <a:off x="1547813" y="3295650"/>
            <a:ext cx="1008062" cy="503238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endParaRPr lang="zh-CN" altLang="en-US">
              <a:latin typeface="Arial" charset="0"/>
              <a:ea typeface="+mn-ea"/>
            </a:endParaRPr>
          </a:p>
        </p:txBody>
      </p:sp>
      <p:grpSp>
        <p:nvGrpSpPr>
          <p:cNvPr id="7" name="组合 10"/>
          <p:cNvGrpSpPr>
            <a:grpSpLocks/>
          </p:cNvGrpSpPr>
          <p:nvPr/>
        </p:nvGrpSpPr>
        <p:grpSpPr bwMode="auto">
          <a:xfrm>
            <a:off x="2676525" y="3022600"/>
            <a:ext cx="1312863" cy="952500"/>
            <a:chOff x="3491880" y="3356992"/>
            <a:chExt cx="1312912" cy="952872"/>
          </a:xfrm>
        </p:grpSpPr>
        <p:sp>
          <p:nvSpPr>
            <p:cNvPr id="8" name="横卷形 7"/>
            <p:cNvSpPr>
              <a:spLocks noChangeArrowheads="1"/>
            </p:cNvSpPr>
            <p:nvPr/>
          </p:nvSpPr>
          <p:spPr bwMode="auto">
            <a:xfrm>
              <a:off x="3491880" y="3356992"/>
              <a:ext cx="1008112" cy="648072"/>
            </a:xfrm>
            <a:prstGeom prst="horizontalScroll">
              <a:avLst>
                <a:gd name="adj" fmla="val 125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" name="横卷形 8"/>
            <p:cNvSpPr>
              <a:spLocks noChangeArrowheads="1"/>
            </p:cNvSpPr>
            <p:nvPr/>
          </p:nvSpPr>
          <p:spPr bwMode="auto">
            <a:xfrm>
              <a:off x="3644280" y="3509392"/>
              <a:ext cx="1008112" cy="648072"/>
            </a:xfrm>
            <a:prstGeom prst="horizontalScroll">
              <a:avLst>
                <a:gd name="adj" fmla="val 125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" name="横卷形 9"/>
            <p:cNvSpPr>
              <a:spLocks noChangeArrowheads="1"/>
            </p:cNvSpPr>
            <p:nvPr/>
          </p:nvSpPr>
          <p:spPr bwMode="auto">
            <a:xfrm>
              <a:off x="3796680" y="3661792"/>
              <a:ext cx="1008112" cy="648072"/>
            </a:xfrm>
            <a:prstGeom prst="horizontalScroll">
              <a:avLst>
                <a:gd name="adj" fmla="val 125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1376645" y="2433638"/>
            <a:ext cx="13668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 dirty="0">
                <a:solidFill>
                  <a:srgbClr val="0000FF"/>
                </a:solidFill>
              </a:rPr>
              <a:t>逆向</a:t>
            </a:r>
            <a:endParaRPr lang="en-US" altLang="zh-CN" dirty="0">
              <a:solidFill>
                <a:srgbClr val="0000FF"/>
              </a:solidFill>
            </a:endParaRPr>
          </a:p>
          <a:p>
            <a:pPr algn="ctr">
              <a:buFontTx/>
              <a:buNone/>
            </a:pPr>
            <a:r>
              <a:rPr lang="zh-CN" altLang="en-US" dirty="0">
                <a:solidFill>
                  <a:srgbClr val="0000FF"/>
                </a:solidFill>
              </a:rPr>
              <a:t>工程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2555875" y="4240213"/>
            <a:ext cx="1579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/>
              <a:t>设计文档</a:t>
            </a:r>
          </a:p>
        </p:txBody>
      </p:sp>
      <p:sp>
        <p:nvSpPr>
          <p:cNvPr id="13" name="右箭头 12"/>
          <p:cNvSpPr/>
          <p:nvPr/>
        </p:nvSpPr>
        <p:spPr bwMode="auto">
          <a:xfrm>
            <a:off x="4135438" y="3367088"/>
            <a:ext cx="1008062" cy="503237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endParaRPr lang="zh-CN" altLang="en-US">
              <a:latin typeface="Arial" charset="0"/>
              <a:ea typeface="+mn-ea"/>
            </a:endParaRPr>
          </a:p>
        </p:txBody>
      </p:sp>
      <p:grpSp>
        <p:nvGrpSpPr>
          <p:cNvPr id="14" name="组合 14"/>
          <p:cNvGrpSpPr>
            <a:grpSpLocks/>
          </p:cNvGrpSpPr>
          <p:nvPr/>
        </p:nvGrpSpPr>
        <p:grpSpPr bwMode="auto">
          <a:xfrm>
            <a:off x="5346700" y="3117850"/>
            <a:ext cx="1312863" cy="952500"/>
            <a:chOff x="3491880" y="3356992"/>
            <a:chExt cx="1312912" cy="952872"/>
          </a:xfrm>
        </p:grpSpPr>
        <p:sp>
          <p:nvSpPr>
            <p:cNvPr id="15" name="横卷形 15"/>
            <p:cNvSpPr>
              <a:spLocks noChangeArrowheads="1"/>
            </p:cNvSpPr>
            <p:nvPr/>
          </p:nvSpPr>
          <p:spPr bwMode="auto">
            <a:xfrm>
              <a:off x="3491880" y="3356992"/>
              <a:ext cx="1008112" cy="648072"/>
            </a:xfrm>
            <a:prstGeom prst="horizontalScroll">
              <a:avLst>
                <a:gd name="adj" fmla="val 125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6" name="横卷形 16"/>
            <p:cNvSpPr>
              <a:spLocks noChangeArrowheads="1"/>
            </p:cNvSpPr>
            <p:nvPr/>
          </p:nvSpPr>
          <p:spPr bwMode="auto">
            <a:xfrm>
              <a:off x="3644280" y="3509392"/>
              <a:ext cx="1008112" cy="648072"/>
            </a:xfrm>
            <a:prstGeom prst="horizontalScroll">
              <a:avLst>
                <a:gd name="adj" fmla="val 125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" name="横卷形 17"/>
            <p:cNvSpPr>
              <a:spLocks noChangeArrowheads="1"/>
            </p:cNvSpPr>
            <p:nvPr/>
          </p:nvSpPr>
          <p:spPr bwMode="auto">
            <a:xfrm>
              <a:off x="3796680" y="3661792"/>
              <a:ext cx="1008112" cy="648072"/>
            </a:xfrm>
            <a:prstGeom prst="horizontalScroll">
              <a:avLst>
                <a:gd name="adj" fmla="val 125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幼圆" panose="02010509060101010101" pitchFamily="49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3989388" y="2543175"/>
            <a:ext cx="13684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/>
              <a:t>修改</a:t>
            </a:r>
            <a:endParaRPr lang="en-US" altLang="zh-CN"/>
          </a:p>
          <a:p>
            <a:pPr algn="ctr">
              <a:buFontTx/>
              <a:buNone/>
            </a:pPr>
            <a:r>
              <a:rPr lang="zh-CN" altLang="en-US"/>
              <a:t>设计</a:t>
            </a: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>
            <a:off x="5607050" y="4240213"/>
            <a:ext cx="13684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/>
              <a:t>新的设计文档</a:t>
            </a:r>
          </a:p>
        </p:txBody>
      </p:sp>
      <p:sp>
        <p:nvSpPr>
          <p:cNvPr id="20" name="流程图: 多文档 20"/>
          <p:cNvSpPr>
            <a:spLocks noChangeArrowheads="1"/>
          </p:cNvSpPr>
          <p:nvPr/>
        </p:nvSpPr>
        <p:spPr bwMode="auto">
          <a:xfrm>
            <a:off x="7864475" y="3081338"/>
            <a:ext cx="1152525" cy="989012"/>
          </a:xfrm>
          <a:prstGeom prst="flowChartMultidocumen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1" name="右箭头 20"/>
          <p:cNvSpPr/>
          <p:nvPr/>
        </p:nvSpPr>
        <p:spPr bwMode="auto">
          <a:xfrm>
            <a:off x="6692900" y="3413125"/>
            <a:ext cx="1008063" cy="504825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endParaRPr lang="zh-CN" altLang="en-US">
              <a:latin typeface="Arial" charset="0"/>
              <a:ea typeface="+mn-ea"/>
            </a:endParaRPr>
          </a:p>
        </p:txBody>
      </p:sp>
      <p:sp>
        <p:nvSpPr>
          <p:cNvPr id="22" name="TextBox 22"/>
          <p:cNvSpPr txBox="1">
            <a:spLocks noChangeArrowheads="1"/>
          </p:cNvSpPr>
          <p:nvPr/>
        </p:nvSpPr>
        <p:spPr bwMode="auto">
          <a:xfrm>
            <a:off x="6623050" y="2593975"/>
            <a:ext cx="13684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/>
              <a:t>修改</a:t>
            </a:r>
            <a:endParaRPr lang="en-US" altLang="zh-CN"/>
          </a:p>
          <a:p>
            <a:pPr algn="ctr">
              <a:buFontTx/>
              <a:buNone/>
            </a:pPr>
            <a:r>
              <a:rPr lang="zh-CN" altLang="en-US"/>
              <a:t>代码</a:t>
            </a:r>
          </a:p>
        </p:txBody>
      </p: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7467600" y="4286250"/>
            <a:ext cx="15795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幼圆" panose="02010509060101010101" pitchFamily="49" charset="-122"/>
              </a:defRPr>
            </a:lvl9pPr>
          </a:lstStyle>
          <a:p>
            <a:pPr algn="ctr">
              <a:buFontTx/>
              <a:buNone/>
            </a:pPr>
            <a:r>
              <a:rPr lang="zh-CN" altLang="en-US"/>
              <a:t>新的源代码</a:t>
            </a: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611560" y="413665"/>
            <a:ext cx="6494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maintenance ?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800247"/>
              </p:ext>
            </p:extLst>
          </p:nvPr>
        </p:nvGraphicFramePr>
        <p:xfrm>
          <a:off x="827088" y="2325688"/>
          <a:ext cx="7162800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幻灯片" r:id="rId3" imgW="4549874" imgH="3394541" progId="PowerPoint.Slide.8">
                  <p:embed/>
                </p:oleObj>
              </mc:Choice>
              <mc:Fallback>
                <p:oleObj name="幻灯片" r:id="rId3" imgW="4549874" imgH="3394541" progId="PowerPoint.Slid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325688"/>
                        <a:ext cx="7162800" cy="4343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4308" name="Rectangle 4"/>
          <p:cNvSpPr>
            <a:spLocks noChangeArrowheads="1"/>
          </p:cNvSpPr>
          <p:nvPr/>
        </p:nvSpPr>
        <p:spPr bwMode="auto">
          <a:xfrm>
            <a:off x="1962150" y="1733550"/>
            <a:ext cx="487345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从机械、土木等工程中的启发</a:t>
            </a: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914400" y="1774825"/>
          <a:ext cx="7543800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幻灯片" r:id="rId3" imgW="4003931" imgH="2995673" progId="PowerPoint.Slide.8">
                  <p:embed/>
                </p:oleObj>
              </mc:Choice>
              <mc:Fallback>
                <p:oleObj name="幻灯片" r:id="rId3" imgW="4003931" imgH="2995673" progId="PowerPoint.Slid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774825"/>
                        <a:ext cx="7543800" cy="5029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01570" y="432070"/>
            <a:ext cx="6494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maintenance ?</a:t>
            </a:r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914400" y="1838325"/>
          <a:ext cx="7543800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幻灯片" r:id="rId3" imgW="3879700" imgH="2909586" progId="PowerPoint.Slide.8">
                  <p:embed/>
                </p:oleObj>
              </mc:Choice>
              <mc:Fallback>
                <p:oleObj name="幻灯片" r:id="rId3" imgW="3879700" imgH="2909586" progId="PowerPoint.Slid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838325"/>
                        <a:ext cx="7543800" cy="4876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42822" y="368660"/>
            <a:ext cx="64944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maintenance ?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78550" y="18864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The First Law of Software Engineering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66554" y="2123855"/>
            <a:ext cx="823591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cs typeface="Times New Roman" pitchFamily="18" charset="0"/>
              </a:rPr>
              <a:t>“</a:t>
            </a:r>
            <a:r>
              <a:rPr lang="en-US" altLang="zh-CN" sz="3200" dirty="0">
                <a:solidFill>
                  <a:schemeClr val="tx1"/>
                </a:solidFill>
                <a:cs typeface="Times New Roman" pitchFamily="18" charset="0"/>
              </a:rPr>
              <a:t>No matter where you are in the system life cycle, the system will </a:t>
            </a:r>
            <a:r>
              <a:rPr lang="en-US" altLang="zh-CN" sz="3200" dirty="0">
                <a:solidFill>
                  <a:srgbClr val="FF0066"/>
                </a:solidFill>
                <a:cs typeface="Times New Roman" pitchFamily="18" charset="0"/>
              </a:rPr>
              <a:t>change</a:t>
            </a:r>
            <a:r>
              <a:rPr lang="en-US" altLang="zh-CN" sz="3200" dirty="0">
                <a:solidFill>
                  <a:schemeClr val="tx1"/>
                </a:solidFill>
                <a:cs typeface="Times New Roman" pitchFamily="18" charset="0"/>
              </a:rPr>
              <a:t>, and the desire to change it will persist throughout the life cycle”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altLang="zh-CN" sz="2400" dirty="0" err="1">
                <a:solidFill>
                  <a:schemeClr val="tx1"/>
                </a:solidFill>
                <a:cs typeface="Times New Roman" pitchFamily="18" charset="0"/>
              </a:rPr>
              <a:t>Bersoff</a:t>
            </a: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 et al. (1980)</a:t>
            </a:r>
          </a:p>
          <a:p>
            <a:pPr algn="r" eaLnBrk="1" hangingPunct="1">
              <a:spcBef>
                <a:spcPct val="50000"/>
              </a:spcBef>
            </a:pPr>
            <a:endParaRPr lang="en-US" altLang="zh-CN" sz="2400" dirty="0">
              <a:solidFill>
                <a:schemeClr val="tx1"/>
              </a:solidFill>
              <a:cs typeface="Times New Roman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软件系统，经常发生 ：变化，变更，改变，转变</a:t>
            </a: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,…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0000FF"/>
                </a:solidFill>
                <a:cs typeface="Times New Roman" pitchFamily="18" charset="0"/>
              </a:rPr>
              <a:t>                     </a:t>
            </a:r>
            <a:r>
              <a:rPr lang="zh-CN" altLang="en-US" sz="2800" dirty="0">
                <a:solidFill>
                  <a:srgbClr val="0000FF"/>
                </a:solidFill>
                <a:cs typeface="Times New Roman" pitchFamily="18" charset="0"/>
              </a:rPr>
              <a:t>“变”</a:t>
            </a:r>
            <a:endParaRPr lang="en-US" altLang="zh-CN" sz="2800" dirty="0">
              <a:solidFill>
                <a:srgbClr val="0000FF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7545</TotalTime>
  <Pages>0</Pages>
  <Words>2653</Words>
  <Characters>0</Characters>
  <Application>Microsoft Office PowerPoint</Application>
  <DocSecurity>0</DocSecurity>
  <PresentationFormat>全屏显示(4:3)</PresentationFormat>
  <Lines>0</Lines>
  <Paragraphs>436</Paragraphs>
  <Slides>52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52</vt:i4>
      </vt:variant>
    </vt:vector>
  </HeadingPairs>
  <TitlesOfParts>
    <vt:vector size="70" baseType="lpstr">
      <vt:lpstr>Monotype Sorts</vt:lpstr>
      <vt:lpstr>黑体</vt:lpstr>
      <vt:lpstr>华文行楷</vt:lpstr>
      <vt:lpstr>楷体_GB2312</vt:lpstr>
      <vt:lpstr>宋体</vt:lpstr>
      <vt:lpstr>微软雅黑</vt:lpstr>
      <vt:lpstr>幼圆</vt:lpstr>
      <vt:lpstr>Arial</vt:lpstr>
      <vt:lpstr>Calibri</vt:lpstr>
      <vt:lpstr>Tahoma</vt:lpstr>
      <vt:lpstr>Times New Roman</vt:lpstr>
      <vt:lpstr>Verdana</vt:lpstr>
      <vt:lpstr>Wingdings</vt:lpstr>
      <vt:lpstr>2_Profile</vt:lpstr>
      <vt:lpstr>3_Profile</vt:lpstr>
      <vt:lpstr>幻灯片</vt:lpstr>
      <vt:lpstr>Picture</vt:lpstr>
      <vt:lpstr>GALLERY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thinkpad</cp:lastModifiedBy>
  <cp:revision>804</cp:revision>
  <cp:lastPrinted>1899-12-30T00:00:00Z</cp:lastPrinted>
  <dcterms:created xsi:type="dcterms:W3CDTF">2008-08-06T12:32:32Z</dcterms:created>
  <dcterms:modified xsi:type="dcterms:W3CDTF">2022-05-30T01:51:34Z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